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60" d="100"/>
          <a:sy n="160" d="100"/>
        </p:scale>
        <p:origin x="1386" y="-48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F5662AB9-2032-4811-B24D-5C9A4F5488D5}" type="datetimeFigureOut">
              <a:rPr lang="it-IT" smtClean="0"/>
              <a:t>16/03/2021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A6250E-2B88-4335-81B0-82100A8C09AA}" type="slidenum">
              <a:rPr lang="it-IT" smtClean="0"/>
              <a:t>‹N›</a:t>
            </a:fld>
            <a:endParaRPr lang="it-IT"/>
          </a:p>
        </p:txBody>
      </p:sp>
    </p:spTree>
    <p:extLst>
      <p:ext uri="{BB962C8B-B14F-4D97-AF65-F5344CB8AC3E}">
        <p14:creationId xmlns:p14="http://schemas.microsoft.com/office/powerpoint/2010/main" val="371883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5662AB9-2032-4811-B24D-5C9A4F5488D5}" type="datetimeFigureOut">
              <a:rPr lang="it-IT" smtClean="0"/>
              <a:t>16/03/2021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A6250E-2B88-4335-81B0-82100A8C09AA}" type="slidenum">
              <a:rPr lang="it-IT" smtClean="0"/>
              <a:t>‹N›</a:t>
            </a:fld>
            <a:endParaRPr lang="it-IT"/>
          </a:p>
        </p:txBody>
      </p:sp>
    </p:spTree>
    <p:extLst>
      <p:ext uri="{BB962C8B-B14F-4D97-AF65-F5344CB8AC3E}">
        <p14:creationId xmlns:p14="http://schemas.microsoft.com/office/powerpoint/2010/main" val="871527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5662AB9-2032-4811-B24D-5C9A4F5488D5}" type="datetimeFigureOut">
              <a:rPr lang="it-IT" smtClean="0"/>
              <a:t>16/03/2021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A6250E-2B88-4335-81B0-82100A8C09AA}" type="slidenum">
              <a:rPr lang="it-IT" smtClean="0"/>
              <a:t>‹N›</a:t>
            </a:fld>
            <a:endParaRPr lang="it-IT"/>
          </a:p>
        </p:txBody>
      </p:sp>
    </p:spTree>
    <p:extLst>
      <p:ext uri="{BB962C8B-B14F-4D97-AF65-F5344CB8AC3E}">
        <p14:creationId xmlns:p14="http://schemas.microsoft.com/office/powerpoint/2010/main" val="3381692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5662AB9-2032-4811-B24D-5C9A4F5488D5}" type="datetimeFigureOut">
              <a:rPr lang="it-IT" smtClean="0"/>
              <a:t>16/03/2021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A6250E-2B88-4335-81B0-82100A8C09AA}" type="slidenum">
              <a:rPr lang="it-IT" smtClean="0"/>
              <a:t>‹N›</a:t>
            </a:fld>
            <a:endParaRPr lang="it-IT"/>
          </a:p>
        </p:txBody>
      </p:sp>
    </p:spTree>
    <p:extLst>
      <p:ext uri="{BB962C8B-B14F-4D97-AF65-F5344CB8AC3E}">
        <p14:creationId xmlns:p14="http://schemas.microsoft.com/office/powerpoint/2010/main" val="1987431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5662AB9-2032-4811-B24D-5C9A4F5488D5}" type="datetimeFigureOut">
              <a:rPr lang="it-IT" smtClean="0"/>
              <a:t>16/03/2021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A6250E-2B88-4335-81B0-82100A8C09AA}" type="slidenum">
              <a:rPr lang="it-IT" smtClean="0"/>
              <a:t>‹N›</a:t>
            </a:fld>
            <a:endParaRPr lang="it-IT"/>
          </a:p>
        </p:txBody>
      </p:sp>
    </p:spTree>
    <p:extLst>
      <p:ext uri="{BB962C8B-B14F-4D97-AF65-F5344CB8AC3E}">
        <p14:creationId xmlns:p14="http://schemas.microsoft.com/office/powerpoint/2010/main" val="140646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F5662AB9-2032-4811-B24D-5C9A4F5488D5}" type="datetimeFigureOut">
              <a:rPr lang="it-IT" smtClean="0"/>
              <a:t>16/03/2021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A6250E-2B88-4335-81B0-82100A8C09AA}" type="slidenum">
              <a:rPr lang="it-IT" smtClean="0"/>
              <a:t>‹N›</a:t>
            </a:fld>
            <a:endParaRPr lang="it-IT"/>
          </a:p>
        </p:txBody>
      </p:sp>
    </p:spTree>
    <p:extLst>
      <p:ext uri="{BB962C8B-B14F-4D97-AF65-F5344CB8AC3E}">
        <p14:creationId xmlns:p14="http://schemas.microsoft.com/office/powerpoint/2010/main" val="722624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Content Placeholder 3"/>
          <p:cNvSpPr>
            <a:spLocks noGrp="1"/>
          </p:cNvSpPr>
          <p:nvPr>
            <p:ph sz="half" idx="2"/>
          </p:nvPr>
        </p:nvSpPr>
        <p:spPr>
          <a:xfrm>
            <a:off x="472381" y="3618442"/>
            <a:ext cx="2901255" cy="532218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Content Placeholder 5"/>
          <p:cNvSpPr>
            <a:spLocks noGrp="1"/>
          </p:cNvSpPr>
          <p:nvPr>
            <p:ph sz="quarter" idx="4"/>
          </p:nvPr>
        </p:nvSpPr>
        <p:spPr>
          <a:xfrm>
            <a:off x="3471863" y="3618442"/>
            <a:ext cx="2915543" cy="532218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F5662AB9-2032-4811-B24D-5C9A4F5488D5}" type="datetimeFigureOut">
              <a:rPr lang="it-IT" smtClean="0"/>
              <a:t>16/03/2021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8A6250E-2B88-4335-81B0-82100A8C09AA}" type="slidenum">
              <a:rPr lang="it-IT" smtClean="0"/>
              <a:t>‹N›</a:t>
            </a:fld>
            <a:endParaRPr lang="it-IT"/>
          </a:p>
        </p:txBody>
      </p:sp>
    </p:spTree>
    <p:extLst>
      <p:ext uri="{BB962C8B-B14F-4D97-AF65-F5344CB8AC3E}">
        <p14:creationId xmlns:p14="http://schemas.microsoft.com/office/powerpoint/2010/main" val="1309948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F5662AB9-2032-4811-B24D-5C9A4F5488D5}" type="datetimeFigureOut">
              <a:rPr lang="it-IT" smtClean="0"/>
              <a:t>16/03/2021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8A6250E-2B88-4335-81B0-82100A8C09AA}" type="slidenum">
              <a:rPr lang="it-IT" smtClean="0"/>
              <a:t>‹N›</a:t>
            </a:fld>
            <a:endParaRPr lang="it-IT"/>
          </a:p>
        </p:txBody>
      </p:sp>
    </p:spTree>
    <p:extLst>
      <p:ext uri="{BB962C8B-B14F-4D97-AF65-F5344CB8AC3E}">
        <p14:creationId xmlns:p14="http://schemas.microsoft.com/office/powerpoint/2010/main" val="2967431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662AB9-2032-4811-B24D-5C9A4F5488D5}" type="datetimeFigureOut">
              <a:rPr lang="it-IT" smtClean="0"/>
              <a:t>16/03/2021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8A6250E-2B88-4335-81B0-82100A8C09AA}" type="slidenum">
              <a:rPr lang="it-IT" smtClean="0"/>
              <a:t>‹N›</a:t>
            </a:fld>
            <a:endParaRPr lang="it-IT"/>
          </a:p>
        </p:txBody>
      </p:sp>
    </p:spTree>
    <p:extLst>
      <p:ext uri="{BB962C8B-B14F-4D97-AF65-F5344CB8AC3E}">
        <p14:creationId xmlns:p14="http://schemas.microsoft.com/office/powerpoint/2010/main" val="261238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5662AB9-2032-4811-B24D-5C9A4F5488D5}" type="datetimeFigureOut">
              <a:rPr lang="it-IT" smtClean="0"/>
              <a:t>16/03/2021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A6250E-2B88-4335-81B0-82100A8C09AA}" type="slidenum">
              <a:rPr lang="it-IT" smtClean="0"/>
              <a:t>‹N›</a:t>
            </a:fld>
            <a:endParaRPr lang="it-IT"/>
          </a:p>
        </p:txBody>
      </p:sp>
    </p:spTree>
    <p:extLst>
      <p:ext uri="{BB962C8B-B14F-4D97-AF65-F5344CB8AC3E}">
        <p14:creationId xmlns:p14="http://schemas.microsoft.com/office/powerpoint/2010/main" val="2792234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5662AB9-2032-4811-B24D-5C9A4F5488D5}" type="datetimeFigureOut">
              <a:rPr lang="it-IT" smtClean="0"/>
              <a:t>16/03/2021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A6250E-2B88-4335-81B0-82100A8C09AA}" type="slidenum">
              <a:rPr lang="it-IT" smtClean="0"/>
              <a:t>‹N›</a:t>
            </a:fld>
            <a:endParaRPr lang="it-IT"/>
          </a:p>
        </p:txBody>
      </p:sp>
    </p:spTree>
    <p:extLst>
      <p:ext uri="{BB962C8B-B14F-4D97-AF65-F5344CB8AC3E}">
        <p14:creationId xmlns:p14="http://schemas.microsoft.com/office/powerpoint/2010/main" val="256339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5662AB9-2032-4811-B24D-5C9A4F5488D5}" type="datetimeFigureOut">
              <a:rPr lang="it-IT" smtClean="0"/>
              <a:t>16/03/2021</a:t>
            </a:fld>
            <a:endParaRPr lang="it-IT"/>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8A6250E-2B88-4335-81B0-82100A8C09AA}" type="slidenum">
              <a:rPr lang="it-IT" smtClean="0"/>
              <a:t>‹N›</a:t>
            </a:fld>
            <a:endParaRPr lang="it-IT"/>
          </a:p>
        </p:txBody>
      </p:sp>
    </p:spTree>
    <p:extLst>
      <p:ext uri="{BB962C8B-B14F-4D97-AF65-F5344CB8AC3E}">
        <p14:creationId xmlns:p14="http://schemas.microsoft.com/office/powerpoint/2010/main" val="41506816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magine 5" descr="Scala a chiocciola in bianco e nero">
            <a:extLst>
              <a:ext uri="{FF2B5EF4-FFF2-40B4-BE49-F238E27FC236}">
                <a16:creationId xmlns:a16="http://schemas.microsoft.com/office/drawing/2014/main" id="{C81475F0-6A46-48E1-A5E4-7E08F6F0DDA5}"/>
              </a:ext>
            </a:extLst>
          </p:cNvPr>
          <p:cNvPicPr>
            <a:picLocks noChangeAspect="1"/>
          </p:cNvPicPr>
          <p:nvPr/>
        </p:nvPicPr>
        <p:blipFill rotWithShape="1">
          <a:blip r:embed="rId2">
            <a:extLst>
              <a:ext uri="{28A0092B-C50C-407E-A947-70E740481C1C}">
                <a14:useLocalDpi xmlns:a14="http://schemas.microsoft.com/office/drawing/2010/main" val="0"/>
              </a:ext>
            </a:extLst>
          </a:blip>
          <a:srcRect l="33212" r="20577"/>
          <a:stretch/>
        </p:blipFill>
        <p:spPr>
          <a:xfrm>
            <a:off x="-1108" y="0"/>
            <a:ext cx="6857980" cy="10126840"/>
          </a:xfrm>
          <a:prstGeom prst="rect">
            <a:avLst/>
          </a:prstGeom>
          <a:ln>
            <a:noFill/>
          </a:ln>
          <a:effectLst>
            <a:glow rad="139700">
              <a:schemeClr val="accent3">
                <a:satMod val="175000"/>
                <a:alpha val="40000"/>
              </a:schemeClr>
            </a:glow>
          </a:effectLst>
        </p:spPr>
      </p:pic>
      <p:sp>
        <p:nvSpPr>
          <p:cNvPr id="14"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3148927" y="6207019"/>
            <a:ext cx="3709073" cy="372320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51435" tIns="25718" rIns="51435" bIns="25718" rtlCol="0" anchor="t">
            <a:normAutofit/>
          </a:bodyPr>
          <a:lstStyle/>
          <a:p>
            <a:pPr algn="ctr">
              <a:spcAft>
                <a:spcPts val="563"/>
              </a:spcAft>
              <a:buClr>
                <a:schemeClr val="tx1"/>
              </a:buClr>
              <a:buSzPct val="100000"/>
            </a:pPr>
            <a:endParaRPr lang="en-US" sz="900" cap="all"/>
          </a:p>
        </p:txBody>
      </p:sp>
      <p:cxnSp>
        <p:nvCxnSpPr>
          <p:cNvPr id="13" name="Straight Connector 1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29610" y="8676224"/>
            <a:ext cx="1096069"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8" name="CasellaDiTesto 7">
            <a:extLst>
              <a:ext uri="{FF2B5EF4-FFF2-40B4-BE49-F238E27FC236}">
                <a16:creationId xmlns:a16="http://schemas.microsoft.com/office/drawing/2014/main" id="{0394830B-C8A2-4044-AE8A-7FBCA616DAB5}"/>
              </a:ext>
            </a:extLst>
          </p:cNvPr>
          <p:cNvSpPr txBox="1"/>
          <p:nvPr/>
        </p:nvSpPr>
        <p:spPr>
          <a:xfrm>
            <a:off x="121931" y="247002"/>
            <a:ext cx="6620619" cy="461665"/>
          </a:xfrm>
          <a:prstGeom prst="rect">
            <a:avLst/>
          </a:prstGeom>
          <a:noFill/>
          <a:scene3d>
            <a:camera prst="perspectiveHeroicExtremeLeftFacing"/>
            <a:lightRig rig="threePt" dir="t"/>
          </a:scene3d>
        </p:spPr>
        <p:txBody>
          <a:bodyPr wrap="square" rtlCol="0">
            <a:spAutoFit/>
            <a:scene3d>
              <a:camera prst="isometricOffAxis1Right"/>
              <a:lightRig rig="threePt" dir="t"/>
            </a:scene3d>
          </a:bodyPr>
          <a:lstStyle/>
          <a:p>
            <a:pPr algn="ctr"/>
            <a:r>
              <a:rPr lang="it-IT" sz="2400" b="1" dirty="0">
                <a:solidFill>
                  <a:schemeClr val="bg1"/>
                </a:solidFill>
              </a:rPr>
              <a:t>NIDO D’INFANZIA IL GRILLO PARLANTE</a:t>
            </a:r>
          </a:p>
        </p:txBody>
      </p:sp>
      <p:sp>
        <p:nvSpPr>
          <p:cNvPr id="12" name="CasellaDiTesto 11">
            <a:extLst>
              <a:ext uri="{FF2B5EF4-FFF2-40B4-BE49-F238E27FC236}">
                <a16:creationId xmlns:a16="http://schemas.microsoft.com/office/drawing/2014/main" id="{01CC6194-3139-4C12-B05D-4C9547B4641B}"/>
              </a:ext>
            </a:extLst>
          </p:cNvPr>
          <p:cNvSpPr txBox="1"/>
          <p:nvPr/>
        </p:nvSpPr>
        <p:spPr>
          <a:xfrm>
            <a:off x="-1108" y="522871"/>
            <a:ext cx="2576945" cy="2492990"/>
          </a:xfrm>
          <a:prstGeom prst="rect">
            <a:avLst/>
          </a:prstGeom>
          <a:noFill/>
          <a:ln>
            <a:noFill/>
          </a:ln>
        </p:spPr>
        <p:txBody>
          <a:bodyPr wrap="square" rtlCol="0">
            <a:spAutoFit/>
          </a:bodyPr>
          <a:lstStyle/>
          <a:p>
            <a:r>
              <a:rPr lang="it-IT" sz="1200" dirty="0">
                <a:solidFill>
                  <a:schemeClr val="bg1"/>
                </a:solidFill>
              </a:rPr>
              <a:t>Il nostro </a:t>
            </a:r>
            <a:r>
              <a:rPr lang="it-IT" sz="1200" b="1" dirty="0">
                <a:solidFill>
                  <a:schemeClr val="bg1"/>
                </a:solidFill>
              </a:rPr>
              <a:t>progetto pedagogico </a:t>
            </a:r>
            <a:r>
              <a:rPr lang="it-IT" sz="1200" dirty="0">
                <a:solidFill>
                  <a:schemeClr val="bg1"/>
                </a:solidFill>
              </a:rPr>
              <a:t>si trova in assonanza con il più recente quadro legislativo delineando un curriculum 0/6  che riconduce all’idea di continuum formativo per tutti i bambini che dal Nido alla Scuola d’Infanzia  compiono un percorso di sviluppo e maturazione globale che si dipana in contesti diversi e secondo esperienze progettuali che tengono conto delle diverse età </a:t>
            </a:r>
            <a:r>
              <a:rPr lang="it-IT" sz="1200" dirty="0"/>
              <a:t>ma che </a:t>
            </a:r>
            <a:r>
              <a:rPr lang="it-IT" sz="1200" dirty="0">
                <a:solidFill>
                  <a:schemeClr val="bg1"/>
                </a:solidFill>
              </a:rPr>
              <a:t>perse</a:t>
            </a:r>
            <a:r>
              <a:rPr lang="it-IT" sz="1200" dirty="0"/>
              <a:t>guono le stesse finalità educative.</a:t>
            </a:r>
          </a:p>
        </p:txBody>
      </p:sp>
      <p:sp>
        <p:nvSpPr>
          <p:cNvPr id="16" name="Figura a mano libera: forma 15">
            <a:extLst>
              <a:ext uri="{FF2B5EF4-FFF2-40B4-BE49-F238E27FC236}">
                <a16:creationId xmlns:a16="http://schemas.microsoft.com/office/drawing/2014/main" id="{9E8C1118-699F-4453-B326-22B6D6F0E823}"/>
              </a:ext>
            </a:extLst>
          </p:cNvPr>
          <p:cNvSpPr/>
          <p:nvPr/>
        </p:nvSpPr>
        <p:spPr>
          <a:xfrm rot="1140514">
            <a:off x="2112264" y="813816"/>
            <a:ext cx="5202936" cy="2075688"/>
          </a:xfrm>
          <a:custGeom>
            <a:avLst/>
            <a:gdLst>
              <a:gd name="connsiteX0" fmla="*/ 0 w 5202936"/>
              <a:gd name="connsiteY0" fmla="*/ 0 h 2039112"/>
              <a:gd name="connsiteX1" fmla="*/ 45720 w 5202936"/>
              <a:gd name="connsiteY1" fmla="*/ 27432 h 2039112"/>
              <a:gd name="connsiteX2" fmla="*/ 100584 w 5202936"/>
              <a:gd name="connsiteY2" fmla="*/ 64008 h 2039112"/>
              <a:gd name="connsiteX3" fmla="*/ 155448 w 5202936"/>
              <a:gd name="connsiteY3" fmla="*/ 82296 h 2039112"/>
              <a:gd name="connsiteX4" fmla="*/ 237744 w 5202936"/>
              <a:gd name="connsiteY4" fmla="*/ 118872 h 2039112"/>
              <a:gd name="connsiteX5" fmla="*/ 265176 w 5202936"/>
              <a:gd name="connsiteY5" fmla="*/ 128016 h 2039112"/>
              <a:gd name="connsiteX6" fmla="*/ 832104 w 5202936"/>
              <a:gd name="connsiteY6" fmla="*/ 137160 h 2039112"/>
              <a:gd name="connsiteX7" fmla="*/ 886968 w 5202936"/>
              <a:gd name="connsiteY7" fmla="*/ 155448 h 2039112"/>
              <a:gd name="connsiteX8" fmla="*/ 914400 w 5202936"/>
              <a:gd name="connsiteY8" fmla="*/ 164592 h 2039112"/>
              <a:gd name="connsiteX9" fmla="*/ 969264 w 5202936"/>
              <a:gd name="connsiteY9" fmla="*/ 201168 h 2039112"/>
              <a:gd name="connsiteX10" fmla="*/ 996696 w 5202936"/>
              <a:gd name="connsiteY10" fmla="*/ 210312 h 2039112"/>
              <a:gd name="connsiteX11" fmla="*/ 1051560 w 5202936"/>
              <a:gd name="connsiteY11" fmla="*/ 246888 h 2039112"/>
              <a:gd name="connsiteX12" fmla="*/ 1078992 w 5202936"/>
              <a:gd name="connsiteY12" fmla="*/ 265176 h 2039112"/>
              <a:gd name="connsiteX13" fmla="*/ 1115568 w 5202936"/>
              <a:gd name="connsiteY13" fmla="*/ 310896 h 2039112"/>
              <a:gd name="connsiteX14" fmla="*/ 1133856 w 5202936"/>
              <a:gd name="connsiteY14" fmla="*/ 338328 h 2039112"/>
              <a:gd name="connsiteX15" fmla="*/ 1161288 w 5202936"/>
              <a:gd name="connsiteY15" fmla="*/ 365760 h 2039112"/>
              <a:gd name="connsiteX16" fmla="*/ 1207008 w 5202936"/>
              <a:gd name="connsiteY16" fmla="*/ 448056 h 2039112"/>
              <a:gd name="connsiteX17" fmla="*/ 1271016 w 5202936"/>
              <a:gd name="connsiteY17" fmla="*/ 493776 h 2039112"/>
              <a:gd name="connsiteX18" fmla="*/ 1298448 w 5202936"/>
              <a:gd name="connsiteY18" fmla="*/ 502920 h 2039112"/>
              <a:gd name="connsiteX19" fmla="*/ 1353312 w 5202936"/>
              <a:gd name="connsiteY19" fmla="*/ 475488 h 2039112"/>
              <a:gd name="connsiteX20" fmla="*/ 1371600 w 5202936"/>
              <a:gd name="connsiteY20" fmla="*/ 448056 h 2039112"/>
              <a:gd name="connsiteX21" fmla="*/ 1408176 w 5202936"/>
              <a:gd name="connsiteY21" fmla="*/ 374904 h 2039112"/>
              <a:gd name="connsiteX22" fmla="*/ 1417320 w 5202936"/>
              <a:gd name="connsiteY22" fmla="*/ 329184 h 2039112"/>
              <a:gd name="connsiteX23" fmla="*/ 1399032 w 5202936"/>
              <a:gd name="connsiteY23" fmla="*/ 164592 h 2039112"/>
              <a:gd name="connsiteX24" fmla="*/ 1380744 w 5202936"/>
              <a:gd name="connsiteY24" fmla="*/ 137160 h 2039112"/>
              <a:gd name="connsiteX25" fmla="*/ 1371600 w 5202936"/>
              <a:gd name="connsiteY25" fmla="*/ 109728 h 2039112"/>
              <a:gd name="connsiteX26" fmla="*/ 1344168 w 5202936"/>
              <a:gd name="connsiteY26" fmla="*/ 100584 h 2039112"/>
              <a:gd name="connsiteX27" fmla="*/ 1271016 w 5202936"/>
              <a:gd name="connsiteY27" fmla="*/ 109728 h 2039112"/>
              <a:gd name="connsiteX28" fmla="*/ 1261872 w 5202936"/>
              <a:gd name="connsiteY28" fmla="*/ 137160 h 2039112"/>
              <a:gd name="connsiteX29" fmla="*/ 1289304 w 5202936"/>
              <a:gd name="connsiteY29" fmla="*/ 374904 h 2039112"/>
              <a:gd name="connsiteX30" fmla="*/ 1316736 w 5202936"/>
              <a:gd name="connsiteY30" fmla="*/ 512064 h 2039112"/>
              <a:gd name="connsiteX31" fmla="*/ 1335024 w 5202936"/>
              <a:gd name="connsiteY31" fmla="*/ 539496 h 2039112"/>
              <a:gd name="connsiteX32" fmla="*/ 1362456 w 5202936"/>
              <a:gd name="connsiteY32" fmla="*/ 557784 h 2039112"/>
              <a:gd name="connsiteX33" fmla="*/ 1371600 w 5202936"/>
              <a:gd name="connsiteY33" fmla="*/ 585216 h 2039112"/>
              <a:gd name="connsiteX34" fmla="*/ 1426464 w 5202936"/>
              <a:gd name="connsiteY34" fmla="*/ 603504 h 2039112"/>
              <a:gd name="connsiteX35" fmla="*/ 1481328 w 5202936"/>
              <a:gd name="connsiteY35" fmla="*/ 630936 h 2039112"/>
              <a:gd name="connsiteX36" fmla="*/ 1508760 w 5202936"/>
              <a:gd name="connsiteY36" fmla="*/ 640080 h 2039112"/>
              <a:gd name="connsiteX37" fmla="*/ 1655064 w 5202936"/>
              <a:gd name="connsiteY37" fmla="*/ 630936 h 2039112"/>
              <a:gd name="connsiteX38" fmla="*/ 1682496 w 5202936"/>
              <a:gd name="connsiteY38" fmla="*/ 612648 h 2039112"/>
              <a:gd name="connsiteX39" fmla="*/ 1719072 w 5202936"/>
              <a:gd name="connsiteY39" fmla="*/ 603504 h 2039112"/>
              <a:gd name="connsiteX40" fmla="*/ 1764792 w 5202936"/>
              <a:gd name="connsiteY40" fmla="*/ 521208 h 2039112"/>
              <a:gd name="connsiteX41" fmla="*/ 1783080 w 5202936"/>
              <a:gd name="connsiteY41" fmla="*/ 493776 h 2039112"/>
              <a:gd name="connsiteX42" fmla="*/ 1773936 w 5202936"/>
              <a:gd name="connsiteY42" fmla="*/ 356616 h 2039112"/>
              <a:gd name="connsiteX43" fmla="*/ 1719072 w 5202936"/>
              <a:gd name="connsiteY43" fmla="*/ 320040 h 2039112"/>
              <a:gd name="connsiteX44" fmla="*/ 1627632 w 5202936"/>
              <a:gd name="connsiteY44" fmla="*/ 329184 h 2039112"/>
              <a:gd name="connsiteX45" fmla="*/ 1600200 w 5202936"/>
              <a:gd name="connsiteY45" fmla="*/ 338328 h 2039112"/>
              <a:gd name="connsiteX46" fmla="*/ 1581912 w 5202936"/>
              <a:gd name="connsiteY46" fmla="*/ 365760 h 2039112"/>
              <a:gd name="connsiteX47" fmla="*/ 1563624 w 5202936"/>
              <a:gd name="connsiteY47" fmla="*/ 420624 h 2039112"/>
              <a:gd name="connsiteX48" fmla="*/ 1581912 w 5202936"/>
              <a:gd name="connsiteY48" fmla="*/ 512064 h 2039112"/>
              <a:gd name="connsiteX49" fmla="*/ 1636776 w 5202936"/>
              <a:gd name="connsiteY49" fmla="*/ 557784 h 2039112"/>
              <a:gd name="connsiteX50" fmla="*/ 1664208 w 5202936"/>
              <a:gd name="connsiteY50" fmla="*/ 566928 h 2039112"/>
              <a:gd name="connsiteX51" fmla="*/ 1691640 w 5202936"/>
              <a:gd name="connsiteY51" fmla="*/ 585216 h 2039112"/>
              <a:gd name="connsiteX52" fmla="*/ 1719072 w 5202936"/>
              <a:gd name="connsiteY52" fmla="*/ 594360 h 2039112"/>
              <a:gd name="connsiteX53" fmla="*/ 1792224 w 5202936"/>
              <a:gd name="connsiteY53" fmla="*/ 612648 h 2039112"/>
              <a:gd name="connsiteX54" fmla="*/ 1837944 w 5202936"/>
              <a:gd name="connsiteY54" fmla="*/ 621792 h 2039112"/>
              <a:gd name="connsiteX55" fmla="*/ 1892808 w 5202936"/>
              <a:gd name="connsiteY55" fmla="*/ 640080 h 2039112"/>
              <a:gd name="connsiteX56" fmla="*/ 2057400 w 5202936"/>
              <a:gd name="connsiteY56" fmla="*/ 649224 h 2039112"/>
              <a:gd name="connsiteX57" fmla="*/ 2350008 w 5202936"/>
              <a:gd name="connsiteY57" fmla="*/ 640080 h 2039112"/>
              <a:gd name="connsiteX58" fmla="*/ 2441448 w 5202936"/>
              <a:gd name="connsiteY58" fmla="*/ 621792 h 2039112"/>
              <a:gd name="connsiteX59" fmla="*/ 2478024 w 5202936"/>
              <a:gd name="connsiteY59" fmla="*/ 603504 h 2039112"/>
              <a:gd name="connsiteX60" fmla="*/ 2596896 w 5202936"/>
              <a:gd name="connsiteY60" fmla="*/ 576072 h 2039112"/>
              <a:gd name="connsiteX61" fmla="*/ 2642616 w 5202936"/>
              <a:gd name="connsiteY61" fmla="*/ 557784 h 2039112"/>
              <a:gd name="connsiteX62" fmla="*/ 2715768 w 5202936"/>
              <a:gd name="connsiteY62" fmla="*/ 539496 h 2039112"/>
              <a:gd name="connsiteX63" fmla="*/ 2798064 w 5202936"/>
              <a:gd name="connsiteY63" fmla="*/ 502920 h 2039112"/>
              <a:gd name="connsiteX64" fmla="*/ 2862072 w 5202936"/>
              <a:gd name="connsiteY64" fmla="*/ 493776 h 2039112"/>
              <a:gd name="connsiteX65" fmla="*/ 2944368 w 5202936"/>
              <a:gd name="connsiteY65" fmla="*/ 475488 h 2039112"/>
              <a:gd name="connsiteX66" fmla="*/ 2971800 w 5202936"/>
              <a:gd name="connsiteY66" fmla="*/ 466344 h 2039112"/>
              <a:gd name="connsiteX67" fmla="*/ 3008376 w 5202936"/>
              <a:gd name="connsiteY67" fmla="*/ 457200 h 2039112"/>
              <a:gd name="connsiteX68" fmla="*/ 3246120 w 5202936"/>
              <a:gd name="connsiteY68" fmla="*/ 475488 h 2039112"/>
              <a:gd name="connsiteX69" fmla="*/ 3282696 w 5202936"/>
              <a:gd name="connsiteY69" fmla="*/ 493776 h 2039112"/>
              <a:gd name="connsiteX70" fmla="*/ 3328416 w 5202936"/>
              <a:gd name="connsiteY70" fmla="*/ 502920 h 2039112"/>
              <a:gd name="connsiteX71" fmla="*/ 3383280 w 5202936"/>
              <a:gd name="connsiteY71" fmla="*/ 539496 h 2039112"/>
              <a:gd name="connsiteX72" fmla="*/ 3474720 w 5202936"/>
              <a:gd name="connsiteY72" fmla="*/ 594360 h 2039112"/>
              <a:gd name="connsiteX73" fmla="*/ 3557016 w 5202936"/>
              <a:gd name="connsiteY73" fmla="*/ 685800 h 2039112"/>
              <a:gd name="connsiteX74" fmla="*/ 3584448 w 5202936"/>
              <a:gd name="connsiteY74" fmla="*/ 713232 h 2039112"/>
              <a:gd name="connsiteX75" fmla="*/ 3602736 w 5202936"/>
              <a:gd name="connsiteY75" fmla="*/ 749808 h 2039112"/>
              <a:gd name="connsiteX76" fmla="*/ 3621024 w 5202936"/>
              <a:gd name="connsiteY76" fmla="*/ 777240 h 2039112"/>
              <a:gd name="connsiteX77" fmla="*/ 3639312 w 5202936"/>
              <a:gd name="connsiteY77" fmla="*/ 832104 h 2039112"/>
              <a:gd name="connsiteX78" fmla="*/ 3657600 w 5202936"/>
              <a:gd name="connsiteY78" fmla="*/ 886968 h 2039112"/>
              <a:gd name="connsiteX79" fmla="*/ 3666744 w 5202936"/>
              <a:gd name="connsiteY79" fmla="*/ 914400 h 2039112"/>
              <a:gd name="connsiteX80" fmla="*/ 3675888 w 5202936"/>
              <a:gd name="connsiteY80" fmla="*/ 950976 h 2039112"/>
              <a:gd name="connsiteX81" fmla="*/ 3694176 w 5202936"/>
              <a:gd name="connsiteY81" fmla="*/ 978408 h 2039112"/>
              <a:gd name="connsiteX82" fmla="*/ 3703320 w 5202936"/>
              <a:gd name="connsiteY82" fmla="*/ 1024128 h 2039112"/>
              <a:gd name="connsiteX83" fmla="*/ 3712464 w 5202936"/>
              <a:gd name="connsiteY83" fmla="*/ 1051560 h 2039112"/>
              <a:gd name="connsiteX84" fmla="*/ 3721608 w 5202936"/>
              <a:gd name="connsiteY84" fmla="*/ 1106424 h 2039112"/>
              <a:gd name="connsiteX85" fmla="*/ 3712464 w 5202936"/>
              <a:gd name="connsiteY85" fmla="*/ 1453896 h 2039112"/>
              <a:gd name="connsiteX86" fmla="*/ 3703320 w 5202936"/>
              <a:gd name="connsiteY86" fmla="*/ 1554480 h 2039112"/>
              <a:gd name="connsiteX87" fmla="*/ 3685032 w 5202936"/>
              <a:gd name="connsiteY87" fmla="*/ 1581912 h 2039112"/>
              <a:gd name="connsiteX88" fmla="*/ 3703320 w 5202936"/>
              <a:gd name="connsiteY88" fmla="*/ 1691640 h 2039112"/>
              <a:gd name="connsiteX89" fmla="*/ 3712464 w 5202936"/>
              <a:gd name="connsiteY89" fmla="*/ 1719072 h 2039112"/>
              <a:gd name="connsiteX90" fmla="*/ 3785616 w 5202936"/>
              <a:gd name="connsiteY90" fmla="*/ 1764792 h 2039112"/>
              <a:gd name="connsiteX91" fmla="*/ 3822192 w 5202936"/>
              <a:gd name="connsiteY91" fmla="*/ 1801368 h 2039112"/>
              <a:gd name="connsiteX92" fmla="*/ 3849624 w 5202936"/>
              <a:gd name="connsiteY92" fmla="*/ 1810512 h 2039112"/>
              <a:gd name="connsiteX93" fmla="*/ 3922776 w 5202936"/>
              <a:gd name="connsiteY93" fmla="*/ 1847088 h 2039112"/>
              <a:gd name="connsiteX94" fmla="*/ 3950208 w 5202936"/>
              <a:gd name="connsiteY94" fmla="*/ 1856232 h 2039112"/>
              <a:gd name="connsiteX95" fmla="*/ 4014216 w 5202936"/>
              <a:gd name="connsiteY95" fmla="*/ 1892808 h 2039112"/>
              <a:gd name="connsiteX96" fmla="*/ 4050792 w 5202936"/>
              <a:gd name="connsiteY96" fmla="*/ 1901952 h 2039112"/>
              <a:gd name="connsiteX97" fmla="*/ 4087368 w 5202936"/>
              <a:gd name="connsiteY97" fmla="*/ 1920240 h 2039112"/>
              <a:gd name="connsiteX98" fmla="*/ 4114800 w 5202936"/>
              <a:gd name="connsiteY98" fmla="*/ 1929384 h 2039112"/>
              <a:gd name="connsiteX99" fmla="*/ 4142232 w 5202936"/>
              <a:gd name="connsiteY99" fmla="*/ 1947672 h 2039112"/>
              <a:gd name="connsiteX100" fmla="*/ 4197096 w 5202936"/>
              <a:gd name="connsiteY100" fmla="*/ 1956816 h 2039112"/>
              <a:gd name="connsiteX101" fmla="*/ 4251960 w 5202936"/>
              <a:gd name="connsiteY101" fmla="*/ 1975104 h 2039112"/>
              <a:gd name="connsiteX102" fmla="*/ 4425696 w 5202936"/>
              <a:gd name="connsiteY102" fmla="*/ 1965960 h 2039112"/>
              <a:gd name="connsiteX103" fmla="*/ 4535424 w 5202936"/>
              <a:gd name="connsiteY103" fmla="*/ 1938528 h 2039112"/>
              <a:gd name="connsiteX104" fmla="*/ 4572000 w 5202936"/>
              <a:gd name="connsiteY104" fmla="*/ 1929384 h 2039112"/>
              <a:gd name="connsiteX105" fmla="*/ 4626864 w 5202936"/>
              <a:gd name="connsiteY105" fmla="*/ 1911096 h 2039112"/>
              <a:gd name="connsiteX106" fmla="*/ 4654296 w 5202936"/>
              <a:gd name="connsiteY106" fmla="*/ 1901952 h 2039112"/>
              <a:gd name="connsiteX107" fmla="*/ 4681728 w 5202936"/>
              <a:gd name="connsiteY107" fmla="*/ 1883664 h 2039112"/>
              <a:gd name="connsiteX108" fmla="*/ 4736592 w 5202936"/>
              <a:gd name="connsiteY108" fmla="*/ 1865376 h 2039112"/>
              <a:gd name="connsiteX109" fmla="*/ 4764024 w 5202936"/>
              <a:gd name="connsiteY109" fmla="*/ 1856232 h 2039112"/>
              <a:gd name="connsiteX110" fmla="*/ 4864608 w 5202936"/>
              <a:gd name="connsiteY110" fmla="*/ 1865376 h 2039112"/>
              <a:gd name="connsiteX111" fmla="*/ 4919472 w 5202936"/>
              <a:gd name="connsiteY111" fmla="*/ 1883664 h 2039112"/>
              <a:gd name="connsiteX112" fmla="*/ 4974336 w 5202936"/>
              <a:gd name="connsiteY112" fmla="*/ 1929384 h 2039112"/>
              <a:gd name="connsiteX113" fmla="*/ 5010912 w 5202936"/>
              <a:gd name="connsiteY113" fmla="*/ 1938528 h 2039112"/>
              <a:gd name="connsiteX114" fmla="*/ 5065776 w 5202936"/>
              <a:gd name="connsiteY114" fmla="*/ 1965960 h 2039112"/>
              <a:gd name="connsiteX115" fmla="*/ 5093208 w 5202936"/>
              <a:gd name="connsiteY115" fmla="*/ 1984248 h 2039112"/>
              <a:gd name="connsiteX116" fmla="*/ 5157216 w 5202936"/>
              <a:gd name="connsiteY116" fmla="*/ 2002536 h 2039112"/>
              <a:gd name="connsiteX117" fmla="*/ 5202936 w 5202936"/>
              <a:gd name="connsiteY117" fmla="*/ 2039112 h 203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5202936" h="2039112">
                <a:moveTo>
                  <a:pt x="0" y="0"/>
                </a:moveTo>
                <a:cubicBezTo>
                  <a:pt x="15240" y="9144"/>
                  <a:pt x="30726" y="17890"/>
                  <a:pt x="45720" y="27432"/>
                </a:cubicBezTo>
                <a:cubicBezTo>
                  <a:pt x="64263" y="39232"/>
                  <a:pt x="79732" y="57057"/>
                  <a:pt x="100584" y="64008"/>
                </a:cubicBezTo>
                <a:cubicBezTo>
                  <a:pt x="118872" y="70104"/>
                  <a:pt x="139408" y="71603"/>
                  <a:pt x="155448" y="82296"/>
                </a:cubicBezTo>
                <a:cubicBezTo>
                  <a:pt x="198920" y="111277"/>
                  <a:pt x="172454" y="97109"/>
                  <a:pt x="237744" y="118872"/>
                </a:cubicBezTo>
                <a:cubicBezTo>
                  <a:pt x="246888" y="121920"/>
                  <a:pt x="255539" y="127861"/>
                  <a:pt x="265176" y="128016"/>
                </a:cubicBezTo>
                <a:lnTo>
                  <a:pt x="832104" y="137160"/>
                </a:lnTo>
                <a:lnTo>
                  <a:pt x="886968" y="155448"/>
                </a:lnTo>
                <a:cubicBezTo>
                  <a:pt x="896112" y="158496"/>
                  <a:pt x="906380" y="159245"/>
                  <a:pt x="914400" y="164592"/>
                </a:cubicBezTo>
                <a:cubicBezTo>
                  <a:pt x="932688" y="176784"/>
                  <a:pt x="948412" y="194217"/>
                  <a:pt x="969264" y="201168"/>
                </a:cubicBezTo>
                <a:cubicBezTo>
                  <a:pt x="978408" y="204216"/>
                  <a:pt x="988270" y="205631"/>
                  <a:pt x="996696" y="210312"/>
                </a:cubicBezTo>
                <a:cubicBezTo>
                  <a:pt x="1015909" y="220986"/>
                  <a:pt x="1033272" y="234696"/>
                  <a:pt x="1051560" y="246888"/>
                </a:cubicBezTo>
                <a:lnTo>
                  <a:pt x="1078992" y="265176"/>
                </a:lnTo>
                <a:cubicBezTo>
                  <a:pt x="1096793" y="318580"/>
                  <a:pt x="1074208" y="269536"/>
                  <a:pt x="1115568" y="310896"/>
                </a:cubicBezTo>
                <a:cubicBezTo>
                  <a:pt x="1123339" y="318667"/>
                  <a:pt x="1126821" y="329885"/>
                  <a:pt x="1133856" y="338328"/>
                </a:cubicBezTo>
                <a:cubicBezTo>
                  <a:pt x="1142135" y="348262"/>
                  <a:pt x="1152144" y="356616"/>
                  <a:pt x="1161288" y="365760"/>
                </a:cubicBezTo>
                <a:cubicBezTo>
                  <a:pt x="1183665" y="432892"/>
                  <a:pt x="1165945" y="406993"/>
                  <a:pt x="1207008" y="448056"/>
                </a:cubicBezTo>
                <a:cubicBezTo>
                  <a:pt x="1222248" y="493776"/>
                  <a:pt x="1207008" y="472440"/>
                  <a:pt x="1271016" y="493776"/>
                </a:cubicBezTo>
                <a:lnTo>
                  <a:pt x="1298448" y="502920"/>
                </a:lnTo>
                <a:cubicBezTo>
                  <a:pt x="1320759" y="495483"/>
                  <a:pt x="1335586" y="493214"/>
                  <a:pt x="1353312" y="475488"/>
                </a:cubicBezTo>
                <a:cubicBezTo>
                  <a:pt x="1361083" y="467717"/>
                  <a:pt x="1366338" y="457704"/>
                  <a:pt x="1371600" y="448056"/>
                </a:cubicBezTo>
                <a:cubicBezTo>
                  <a:pt x="1384655" y="424123"/>
                  <a:pt x="1408176" y="374904"/>
                  <a:pt x="1408176" y="374904"/>
                </a:cubicBezTo>
                <a:cubicBezTo>
                  <a:pt x="1411224" y="359664"/>
                  <a:pt x="1417320" y="344726"/>
                  <a:pt x="1417320" y="329184"/>
                </a:cubicBezTo>
                <a:cubicBezTo>
                  <a:pt x="1417320" y="314332"/>
                  <a:pt x="1420608" y="207743"/>
                  <a:pt x="1399032" y="164592"/>
                </a:cubicBezTo>
                <a:cubicBezTo>
                  <a:pt x="1394117" y="154762"/>
                  <a:pt x="1385659" y="146990"/>
                  <a:pt x="1380744" y="137160"/>
                </a:cubicBezTo>
                <a:cubicBezTo>
                  <a:pt x="1376433" y="128539"/>
                  <a:pt x="1378416" y="116544"/>
                  <a:pt x="1371600" y="109728"/>
                </a:cubicBezTo>
                <a:cubicBezTo>
                  <a:pt x="1364784" y="102912"/>
                  <a:pt x="1353312" y="103632"/>
                  <a:pt x="1344168" y="100584"/>
                </a:cubicBezTo>
                <a:cubicBezTo>
                  <a:pt x="1319784" y="103632"/>
                  <a:pt x="1293472" y="99748"/>
                  <a:pt x="1271016" y="109728"/>
                </a:cubicBezTo>
                <a:cubicBezTo>
                  <a:pt x="1262208" y="113643"/>
                  <a:pt x="1261872" y="127521"/>
                  <a:pt x="1261872" y="137160"/>
                </a:cubicBezTo>
                <a:cubicBezTo>
                  <a:pt x="1261872" y="344019"/>
                  <a:pt x="1233599" y="291347"/>
                  <a:pt x="1289304" y="374904"/>
                </a:cubicBezTo>
                <a:cubicBezTo>
                  <a:pt x="1292841" y="406733"/>
                  <a:pt x="1295123" y="479645"/>
                  <a:pt x="1316736" y="512064"/>
                </a:cubicBezTo>
                <a:cubicBezTo>
                  <a:pt x="1322832" y="521208"/>
                  <a:pt x="1327253" y="531725"/>
                  <a:pt x="1335024" y="539496"/>
                </a:cubicBezTo>
                <a:cubicBezTo>
                  <a:pt x="1342795" y="547267"/>
                  <a:pt x="1353312" y="551688"/>
                  <a:pt x="1362456" y="557784"/>
                </a:cubicBezTo>
                <a:cubicBezTo>
                  <a:pt x="1365504" y="566928"/>
                  <a:pt x="1363757" y="579614"/>
                  <a:pt x="1371600" y="585216"/>
                </a:cubicBezTo>
                <a:cubicBezTo>
                  <a:pt x="1387287" y="596421"/>
                  <a:pt x="1408176" y="597408"/>
                  <a:pt x="1426464" y="603504"/>
                </a:cubicBezTo>
                <a:cubicBezTo>
                  <a:pt x="1495415" y="626488"/>
                  <a:pt x="1410424" y="595484"/>
                  <a:pt x="1481328" y="630936"/>
                </a:cubicBezTo>
                <a:cubicBezTo>
                  <a:pt x="1489949" y="635247"/>
                  <a:pt x="1499616" y="637032"/>
                  <a:pt x="1508760" y="640080"/>
                </a:cubicBezTo>
                <a:cubicBezTo>
                  <a:pt x="1557528" y="637032"/>
                  <a:pt x="1606799" y="638557"/>
                  <a:pt x="1655064" y="630936"/>
                </a:cubicBezTo>
                <a:cubicBezTo>
                  <a:pt x="1665919" y="629222"/>
                  <a:pt x="1672395" y="616977"/>
                  <a:pt x="1682496" y="612648"/>
                </a:cubicBezTo>
                <a:cubicBezTo>
                  <a:pt x="1694047" y="607698"/>
                  <a:pt x="1706880" y="606552"/>
                  <a:pt x="1719072" y="603504"/>
                </a:cubicBezTo>
                <a:cubicBezTo>
                  <a:pt x="1735167" y="555220"/>
                  <a:pt x="1722869" y="584092"/>
                  <a:pt x="1764792" y="521208"/>
                </a:cubicBezTo>
                <a:lnTo>
                  <a:pt x="1783080" y="493776"/>
                </a:lnTo>
                <a:cubicBezTo>
                  <a:pt x="1780032" y="448056"/>
                  <a:pt x="1789777" y="399612"/>
                  <a:pt x="1773936" y="356616"/>
                </a:cubicBezTo>
                <a:cubicBezTo>
                  <a:pt x="1766338" y="335992"/>
                  <a:pt x="1719072" y="320040"/>
                  <a:pt x="1719072" y="320040"/>
                </a:cubicBezTo>
                <a:cubicBezTo>
                  <a:pt x="1688592" y="323088"/>
                  <a:pt x="1657908" y="324526"/>
                  <a:pt x="1627632" y="329184"/>
                </a:cubicBezTo>
                <a:cubicBezTo>
                  <a:pt x="1618105" y="330650"/>
                  <a:pt x="1607726" y="332307"/>
                  <a:pt x="1600200" y="338328"/>
                </a:cubicBezTo>
                <a:cubicBezTo>
                  <a:pt x="1591618" y="345193"/>
                  <a:pt x="1586375" y="355717"/>
                  <a:pt x="1581912" y="365760"/>
                </a:cubicBezTo>
                <a:cubicBezTo>
                  <a:pt x="1574083" y="383376"/>
                  <a:pt x="1563624" y="420624"/>
                  <a:pt x="1563624" y="420624"/>
                </a:cubicBezTo>
                <a:cubicBezTo>
                  <a:pt x="1564398" y="426045"/>
                  <a:pt x="1570305" y="494654"/>
                  <a:pt x="1581912" y="512064"/>
                </a:cubicBezTo>
                <a:cubicBezTo>
                  <a:pt x="1592023" y="527231"/>
                  <a:pt x="1619908" y="549350"/>
                  <a:pt x="1636776" y="557784"/>
                </a:cubicBezTo>
                <a:cubicBezTo>
                  <a:pt x="1645397" y="562095"/>
                  <a:pt x="1655587" y="562617"/>
                  <a:pt x="1664208" y="566928"/>
                </a:cubicBezTo>
                <a:cubicBezTo>
                  <a:pt x="1674038" y="571843"/>
                  <a:pt x="1681810" y="580301"/>
                  <a:pt x="1691640" y="585216"/>
                </a:cubicBezTo>
                <a:cubicBezTo>
                  <a:pt x="1700261" y="589527"/>
                  <a:pt x="1709773" y="591824"/>
                  <a:pt x="1719072" y="594360"/>
                </a:cubicBezTo>
                <a:cubicBezTo>
                  <a:pt x="1743321" y="600973"/>
                  <a:pt x="1767578" y="607719"/>
                  <a:pt x="1792224" y="612648"/>
                </a:cubicBezTo>
                <a:cubicBezTo>
                  <a:pt x="1807464" y="615696"/>
                  <a:pt x="1822950" y="617703"/>
                  <a:pt x="1837944" y="621792"/>
                </a:cubicBezTo>
                <a:cubicBezTo>
                  <a:pt x="1856542" y="626864"/>
                  <a:pt x="1873680" y="637689"/>
                  <a:pt x="1892808" y="640080"/>
                </a:cubicBezTo>
                <a:cubicBezTo>
                  <a:pt x="1947332" y="646896"/>
                  <a:pt x="2002536" y="646176"/>
                  <a:pt x="2057400" y="649224"/>
                </a:cubicBezTo>
                <a:cubicBezTo>
                  <a:pt x="2154936" y="646176"/>
                  <a:pt x="2252672" y="647033"/>
                  <a:pt x="2350008" y="640080"/>
                </a:cubicBezTo>
                <a:cubicBezTo>
                  <a:pt x="2381013" y="637865"/>
                  <a:pt x="2441448" y="621792"/>
                  <a:pt x="2441448" y="621792"/>
                </a:cubicBezTo>
                <a:cubicBezTo>
                  <a:pt x="2453640" y="615696"/>
                  <a:pt x="2464873" y="607091"/>
                  <a:pt x="2478024" y="603504"/>
                </a:cubicBezTo>
                <a:cubicBezTo>
                  <a:pt x="2601798" y="569747"/>
                  <a:pt x="2485198" y="620751"/>
                  <a:pt x="2596896" y="576072"/>
                </a:cubicBezTo>
                <a:cubicBezTo>
                  <a:pt x="2612136" y="569976"/>
                  <a:pt x="2626928" y="562611"/>
                  <a:pt x="2642616" y="557784"/>
                </a:cubicBezTo>
                <a:cubicBezTo>
                  <a:pt x="2666639" y="550392"/>
                  <a:pt x="2693287" y="550736"/>
                  <a:pt x="2715768" y="539496"/>
                </a:cubicBezTo>
                <a:cubicBezTo>
                  <a:pt x="2737938" y="528411"/>
                  <a:pt x="2774714" y="508758"/>
                  <a:pt x="2798064" y="502920"/>
                </a:cubicBezTo>
                <a:cubicBezTo>
                  <a:pt x="2818973" y="497693"/>
                  <a:pt x="2840736" y="496824"/>
                  <a:pt x="2862072" y="493776"/>
                </a:cubicBezTo>
                <a:cubicBezTo>
                  <a:pt x="2923825" y="473192"/>
                  <a:pt x="2847811" y="496945"/>
                  <a:pt x="2944368" y="475488"/>
                </a:cubicBezTo>
                <a:cubicBezTo>
                  <a:pt x="2953777" y="473397"/>
                  <a:pt x="2962532" y="468992"/>
                  <a:pt x="2971800" y="466344"/>
                </a:cubicBezTo>
                <a:cubicBezTo>
                  <a:pt x="2983884" y="462892"/>
                  <a:pt x="2996184" y="460248"/>
                  <a:pt x="3008376" y="457200"/>
                </a:cubicBezTo>
                <a:cubicBezTo>
                  <a:pt x="3010861" y="457331"/>
                  <a:pt x="3196346" y="461913"/>
                  <a:pt x="3246120" y="475488"/>
                </a:cubicBezTo>
                <a:cubicBezTo>
                  <a:pt x="3259271" y="479075"/>
                  <a:pt x="3269764" y="489465"/>
                  <a:pt x="3282696" y="493776"/>
                </a:cubicBezTo>
                <a:cubicBezTo>
                  <a:pt x="3297440" y="498691"/>
                  <a:pt x="3313176" y="499872"/>
                  <a:pt x="3328416" y="502920"/>
                </a:cubicBezTo>
                <a:cubicBezTo>
                  <a:pt x="3346704" y="515112"/>
                  <a:pt x="3363621" y="529666"/>
                  <a:pt x="3383280" y="539496"/>
                </a:cubicBezTo>
                <a:cubicBezTo>
                  <a:pt x="3412142" y="553927"/>
                  <a:pt x="3452651" y="572291"/>
                  <a:pt x="3474720" y="594360"/>
                </a:cubicBezTo>
                <a:cubicBezTo>
                  <a:pt x="3613249" y="732889"/>
                  <a:pt x="3471116" y="585584"/>
                  <a:pt x="3557016" y="685800"/>
                </a:cubicBezTo>
                <a:cubicBezTo>
                  <a:pt x="3565432" y="695618"/>
                  <a:pt x="3576932" y="702709"/>
                  <a:pt x="3584448" y="713232"/>
                </a:cubicBezTo>
                <a:cubicBezTo>
                  <a:pt x="3592371" y="724324"/>
                  <a:pt x="3595973" y="737973"/>
                  <a:pt x="3602736" y="749808"/>
                </a:cubicBezTo>
                <a:cubicBezTo>
                  <a:pt x="3608188" y="759350"/>
                  <a:pt x="3616561" y="767197"/>
                  <a:pt x="3621024" y="777240"/>
                </a:cubicBezTo>
                <a:cubicBezTo>
                  <a:pt x="3628853" y="794856"/>
                  <a:pt x="3633216" y="813816"/>
                  <a:pt x="3639312" y="832104"/>
                </a:cubicBezTo>
                <a:lnTo>
                  <a:pt x="3657600" y="886968"/>
                </a:lnTo>
                <a:cubicBezTo>
                  <a:pt x="3660648" y="896112"/>
                  <a:pt x="3664406" y="905049"/>
                  <a:pt x="3666744" y="914400"/>
                </a:cubicBezTo>
                <a:cubicBezTo>
                  <a:pt x="3669792" y="926592"/>
                  <a:pt x="3670938" y="939425"/>
                  <a:pt x="3675888" y="950976"/>
                </a:cubicBezTo>
                <a:cubicBezTo>
                  <a:pt x="3680217" y="961077"/>
                  <a:pt x="3688080" y="969264"/>
                  <a:pt x="3694176" y="978408"/>
                </a:cubicBezTo>
                <a:cubicBezTo>
                  <a:pt x="3697224" y="993648"/>
                  <a:pt x="3699551" y="1009050"/>
                  <a:pt x="3703320" y="1024128"/>
                </a:cubicBezTo>
                <a:cubicBezTo>
                  <a:pt x="3705658" y="1033479"/>
                  <a:pt x="3710373" y="1042151"/>
                  <a:pt x="3712464" y="1051560"/>
                </a:cubicBezTo>
                <a:cubicBezTo>
                  <a:pt x="3716486" y="1069659"/>
                  <a:pt x="3718560" y="1088136"/>
                  <a:pt x="3721608" y="1106424"/>
                </a:cubicBezTo>
                <a:cubicBezTo>
                  <a:pt x="3718560" y="1222248"/>
                  <a:pt x="3717189" y="1338128"/>
                  <a:pt x="3712464" y="1453896"/>
                </a:cubicBezTo>
                <a:cubicBezTo>
                  <a:pt x="3711091" y="1487534"/>
                  <a:pt x="3710374" y="1521561"/>
                  <a:pt x="3703320" y="1554480"/>
                </a:cubicBezTo>
                <a:cubicBezTo>
                  <a:pt x="3701017" y="1565226"/>
                  <a:pt x="3691128" y="1572768"/>
                  <a:pt x="3685032" y="1581912"/>
                </a:cubicBezTo>
                <a:cubicBezTo>
                  <a:pt x="3691128" y="1618488"/>
                  <a:pt x="3696048" y="1655280"/>
                  <a:pt x="3703320" y="1691640"/>
                </a:cubicBezTo>
                <a:cubicBezTo>
                  <a:pt x="3705210" y="1701091"/>
                  <a:pt x="3706294" y="1711667"/>
                  <a:pt x="3712464" y="1719072"/>
                </a:cubicBezTo>
                <a:cubicBezTo>
                  <a:pt x="3743649" y="1756494"/>
                  <a:pt x="3749984" y="1738068"/>
                  <a:pt x="3785616" y="1764792"/>
                </a:cubicBezTo>
                <a:cubicBezTo>
                  <a:pt x="3799410" y="1775137"/>
                  <a:pt x="3808162" y="1791346"/>
                  <a:pt x="3822192" y="1801368"/>
                </a:cubicBezTo>
                <a:cubicBezTo>
                  <a:pt x="3830035" y="1806970"/>
                  <a:pt x="3840849" y="1806524"/>
                  <a:pt x="3849624" y="1810512"/>
                </a:cubicBezTo>
                <a:cubicBezTo>
                  <a:pt x="3874443" y="1821793"/>
                  <a:pt x="3897957" y="1835807"/>
                  <a:pt x="3922776" y="1847088"/>
                </a:cubicBezTo>
                <a:cubicBezTo>
                  <a:pt x="3931551" y="1851076"/>
                  <a:pt x="3941587" y="1851921"/>
                  <a:pt x="3950208" y="1856232"/>
                </a:cubicBezTo>
                <a:cubicBezTo>
                  <a:pt x="4003267" y="1882761"/>
                  <a:pt x="3950092" y="1868762"/>
                  <a:pt x="4014216" y="1892808"/>
                </a:cubicBezTo>
                <a:cubicBezTo>
                  <a:pt x="4025983" y="1897221"/>
                  <a:pt x="4039025" y="1897539"/>
                  <a:pt x="4050792" y="1901952"/>
                </a:cubicBezTo>
                <a:cubicBezTo>
                  <a:pt x="4063555" y="1906738"/>
                  <a:pt x="4074839" y="1914870"/>
                  <a:pt x="4087368" y="1920240"/>
                </a:cubicBezTo>
                <a:cubicBezTo>
                  <a:pt x="4096227" y="1924037"/>
                  <a:pt x="4106179" y="1925073"/>
                  <a:pt x="4114800" y="1929384"/>
                </a:cubicBezTo>
                <a:cubicBezTo>
                  <a:pt x="4124630" y="1934299"/>
                  <a:pt x="4131806" y="1944197"/>
                  <a:pt x="4142232" y="1947672"/>
                </a:cubicBezTo>
                <a:cubicBezTo>
                  <a:pt x="4159821" y="1953535"/>
                  <a:pt x="4179109" y="1952319"/>
                  <a:pt x="4197096" y="1956816"/>
                </a:cubicBezTo>
                <a:cubicBezTo>
                  <a:pt x="4215798" y="1961491"/>
                  <a:pt x="4251960" y="1975104"/>
                  <a:pt x="4251960" y="1975104"/>
                </a:cubicBezTo>
                <a:cubicBezTo>
                  <a:pt x="4309872" y="1972056"/>
                  <a:pt x="4367889" y="1970585"/>
                  <a:pt x="4425696" y="1965960"/>
                </a:cubicBezTo>
                <a:cubicBezTo>
                  <a:pt x="4496069" y="1960330"/>
                  <a:pt x="4466616" y="1955730"/>
                  <a:pt x="4535424" y="1938528"/>
                </a:cubicBezTo>
                <a:cubicBezTo>
                  <a:pt x="4547616" y="1935480"/>
                  <a:pt x="4559963" y="1932995"/>
                  <a:pt x="4572000" y="1929384"/>
                </a:cubicBezTo>
                <a:cubicBezTo>
                  <a:pt x="4590464" y="1923845"/>
                  <a:pt x="4608576" y="1917192"/>
                  <a:pt x="4626864" y="1911096"/>
                </a:cubicBezTo>
                <a:cubicBezTo>
                  <a:pt x="4636008" y="1908048"/>
                  <a:pt x="4646276" y="1907299"/>
                  <a:pt x="4654296" y="1901952"/>
                </a:cubicBezTo>
                <a:cubicBezTo>
                  <a:pt x="4663440" y="1895856"/>
                  <a:pt x="4671685" y="1888127"/>
                  <a:pt x="4681728" y="1883664"/>
                </a:cubicBezTo>
                <a:cubicBezTo>
                  <a:pt x="4699344" y="1875835"/>
                  <a:pt x="4718304" y="1871472"/>
                  <a:pt x="4736592" y="1865376"/>
                </a:cubicBezTo>
                <a:lnTo>
                  <a:pt x="4764024" y="1856232"/>
                </a:lnTo>
                <a:cubicBezTo>
                  <a:pt x="4797552" y="1859280"/>
                  <a:pt x="4831454" y="1859525"/>
                  <a:pt x="4864608" y="1865376"/>
                </a:cubicBezTo>
                <a:cubicBezTo>
                  <a:pt x="4883592" y="1868726"/>
                  <a:pt x="4919472" y="1883664"/>
                  <a:pt x="4919472" y="1883664"/>
                </a:cubicBezTo>
                <a:cubicBezTo>
                  <a:pt x="4935950" y="1900142"/>
                  <a:pt x="4952057" y="1919836"/>
                  <a:pt x="4974336" y="1929384"/>
                </a:cubicBezTo>
                <a:cubicBezTo>
                  <a:pt x="4985887" y="1934334"/>
                  <a:pt x="4998720" y="1935480"/>
                  <a:pt x="5010912" y="1938528"/>
                </a:cubicBezTo>
                <a:cubicBezTo>
                  <a:pt x="5089528" y="1990939"/>
                  <a:pt x="4990060" y="1928102"/>
                  <a:pt x="5065776" y="1965960"/>
                </a:cubicBezTo>
                <a:cubicBezTo>
                  <a:pt x="5075606" y="1970875"/>
                  <a:pt x="5083378" y="1979333"/>
                  <a:pt x="5093208" y="1984248"/>
                </a:cubicBezTo>
                <a:cubicBezTo>
                  <a:pt x="5106326" y="1990807"/>
                  <a:pt x="5145497" y="1999606"/>
                  <a:pt x="5157216" y="2002536"/>
                </a:cubicBezTo>
                <a:cubicBezTo>
                  <a:pt x="5191821" y="2025606"/>
                  <a:pt x="5176877" y="2013053"/>
                  <a:pt x="5202936" y="2039112"/>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sp>
        <p:nvSpPr>
          <p:cNvPr id="17" name="CasellaDiTesto 16">
            <a:extLst>
              <a:ext uri="{FF2B5EF4-FFF2-40B4-BE49-F238E27FC236}">
                <a16:creationId xmlns:a16="http://schemas.microsoft.com/office/drawing/2014/main" id="{5F47B8A4-A6A7-4FB8-8579-F0EFED27AFEA}"/>
              </a:ext>
            </a:extLst>
          </p:cNvPr>
          <p:cNvSpPr txBox="1"/>
          <p:nvPr/>
        </p:nvSpPr>
        <p:spPr>
          <a:xfrm>
            <a:off x="3474445" y="1106687"/>
            <a:ext cx="3161882" cy="1169551"/>
          </a:xfrm>
          <a:prstGeom prst="rect">
            <a:avLst/>
          </a:prstGeom>
          <a:noFill/>
        </p:spPr>
        <p:txBody>
          <a:bodyPr wrap="square" rtlCol="0">
            <a:spAutoFit/>
          </a:bodyPr>
          <a:lstStyle/>
          <a:p>
            <a:pPr algn="ctr"/>
            <a:r>
              <a:rPr lang="it-IT" sz="1400" dirty="0">
                <a:solidFill>
                  <a:srgbClr val="FF0000"/>
                </a:solidFill>
              </a:rPr>
              <a:t>Il filo rosso che intreccia i valori, gli intenti, le pratiche  è il </a:t>
            </a:r>
            <a:r>
              <a:rPr lang="it-IT" sz="1400" b="1" dirty="0">
                <a:solidFill>
                  <a:srgbClr val="FF0000"/>
                </a:solidFill>
              </a:rPr>
              <a:t>concetto di cura </a:t>
            </a:r>
            <a:r>
              <a:rPr lang="it-IT" sz="1400" dirty="0">
                <a:solidFill>
                  <a:srgbClr val="FF0000"/>
                </a:solidFill>
              </a:rPr>
              <a:t>inteso come sentirsi riconosciuti nello sguardo dell’altro, sentire che l’altro mi sta prendendo a cuore</a:t>
            </a:r>
          </a:p>
        </p:txBody>
      </p:sp>
      <p:sp>
        <p:nvSpPr>
          <p:cNvPr id="19" name="CasellaDiTesto 18">
            <a:extLst>
              <a:ext uri="{FF2B5EF4-FFF2-40B4-BE49-F238E27FC236}">
                <a16:creationId xmlns:a16="http://schemas.microsoft.com/office/drawing/2014/main" id="{14F4CB7C-687A-4E47-8470-AA26BD7DC4D9}"/>
              </a:ext>
            </a:extLst>
          </p:cNvPr>
          <p:cNvSpPr txBox="1"/>
          <p:nvPr/>
        </p:nvSpPr>
        <p:spPr>
          <a:xfrm>
            <a:off x="3781442" y="6516298"/>
            <a:ext cx="2249424" cy="369332"/>
          </a:xfrm>
          <a:prstGeom prst="rect">
            <a:avLst/>
          </a:prstGeom>
          <a:noFill/>
        </p:spPr>
        <p:txBody>
          <a:bodyPr wrap="square" rtlCol="0">
            <a:spAutoFit/>
          </a:bodyPr>
          <a:lstStyle/>
          <a:p>
            <a:pPr algn="ctr"/>
            <a:r>
              <a:rPr lang="it-IT" b="1" dirty="0"/>
              <a:t>ORGANIZZAZIONE</a:t>
            </a:r>
          </a:p>
        </p:txBody>
      </p:sp>
      <p:sp>
        <p:nvSpPr>
          <p:cNvPr id="20" name="CasellaDiTesto 19">
            <a:extLst>
              <a:ext uri="{FF2B5EF4-FFF2-40B4-BE49-F238E27FC236}">
                <a16:creationId xmlns:a16="http://schemas.microsoft.com/office/drawing/2014/main" id="{E1A2B2D5-114B-4B1A-8936-BD92DC70B970}"/>
              </a:ext>
            </a:extLst>
          </p:cNvPr>
          <p:cNvSpPr txBox="1"/>
          <p:nvPr/>
        </p:nvSpPr>
        <p:spPr>
          <a:xfrm>
            <a:off x="0" y="4160520"/>
            <a:ext cx="2203704" cy="2123658"/>
          </a:xfrm>
          <a:prstGeom prst="rect">
            <a:avLst/>
          </a:prstGeom>
          <a:noFill/>
        </p:spPr>
        <p:txBody>
          <a:bodyPr wrap="square" rtlCol="0">
            <a:spAutoFit/>
          </a:bodyPr>
          <a:lstStyle/>
          <a:p>
            <a:r>
              <a:rPr lang="it-IT" sz="1200" b="1" dirty="0"/>
              <a:t>Cura dell’ambiente </a:t>
            </a:r>
            <a:r>
              <a:rPr lang="it-IT" sz="1200" dirty="0"/>
              <a:t>inteso come apertura dello sguardo dei bambini alla vastità del mondo e della natura, rispetto per la terra e </a:t>
            </a:r>
            <a:r>
              <a:rPr lang="it-IT" sz="1200" b="1" dirty="0"/>
              <a:t>outdoor </a:t>
            </a:r>
            <a:r>
              <a:rPr lang="it-IT" sz="1200" b="1" dirty="0" err="1"/>
              <a:t>education</a:t>
            </a:r>
            <a:r>
              <a:rPr lang="it-IT" sz="1200" dirty="0"/>
              <a:t>, fonte inesauribile di esperienze creative, multisensoriali che suggeriscono un’ampia gamma di possibilità ludiche, motorie, sensoriali, esplorative ed estetiche.</a:t>
            </a:r>
          </a:p>
        </p:txBody>
      </p:sp>
      <p:sp>
        <p:nvSpPr>
          <p:cNvPr id="21" name="CasellaDiTesto 20">
            <a:extLst>
              <a:ext uri="{FF2B5EF4-FFF2-40B4-BE49-F238E27FC236}">
                <a16:creationId xmlns:a16="http://schemas.microsoft.com/office/drawing/2014/main" id="{183BABB3-34B7-41A9-B7CB-A78FD311A2DD}"/>
              </a:ext>
            </a:extLst>
          </p:cNvPr>
          <p:cNvSpPr txBox="1"/>
          <p:nvPr/>
        </p:nvSpPr>
        <p:spPr>
          <a:xfrm>
            <a:off x="5568696" y="2387974"/>
            <a:ext cx="1307592" cy="2492990"/>
          </a:xfrm>
          <a:prstGeom prst="rect">
            <a:avLst/>
          </a:prstGeom>
          <a:noFill/>
        </p:spPr>
        <p:txBody>
          <a:bodyPr wrap="square" rtlCol="0">
            <a:spAutoFit/>
          </a:bodyPr>
          <a:lstStyle/>
          <a:p>
            <a:pPr algn="ctr"/>
            <a:r>
              <a:rPr lang="it-IT" sz="1200" b="1" dirty="0">
                <a:solidFill>
                  <a:schemeClr val="bg1"/>
                </a:solidFill>
              </a:rPr>
              <a:t>Cura di sé </a:t>
            </a:r>
          </a:p>
          <a:p>
            <a:pPr algn="ctr"/>
            <a:r>
              <a:rPr lang="it-IT" sz="1200" dirty="0">
                <a:solidFill>
                  <a:schemeClr val="bg1"/>
                </a:solidFill>
              </a:rPr>
              <a:t>cioè della formazione dell’identità del bambino</a:t>
            </a:r>
            <a:r>
              <a:rPr lang="it-IT" sz="1200" b="1" dirty="0">
                <a:solidFill>
                  <a:schemeClr val="bg1"/>
                </a:solidFill>
              </a:rPr>
              <a:t> </a:t>
            </a:r>
            <a:r>
              <a:rPr lang="it-IT" sz="1200" dirty="0">
                <a:solidFill>
                  <a:schemeClr val="bg1"/>
                </a:solidFill>
              </a:rPr>
              <a:t>favorendo la fiducia in sé, l’autostima e la capacità di autonomia fisica e corporea, emotiva e</a:t>
            </a:r>
          </a:p>
          <a:p>
            <a:pPr algn="ctr"/>
            <a:r>
              <a:rPr lang="it-IT" sz="1200" dirty="0">
                <a:solidFill>
                  <a:schemeClr val="bg1"/>
                </a:solidFill>
              </a:rPr>
              <a:t> morale </a:t>
            </a:r>
            <a:endParaRPr lang="it-IT" sz="1200" b="1" dirty="0">
              <a:solidFill>
                <a:schemeClr val="bg1"/>
              </a:solidFill>
            </a:endParaRPr>
          </a:p>
        </p:txBody>
      </p:sp>
      <p:sp>
        <p:nvSpPr>
          <p:cNvPr id="22" name="CasellaDiTesto 21">
            <a:extLst>
              <a:ext uri="{FF2B5EF4-FFF2-40B4-BE49-F238E27FC236}">
                <a16:creationId xmlns:a16="http://schemas.microsoft.com/office/drawing/2014/main" id="{82485CB0-4FF2-46C1-BE5E-C7ABB7502EA4}"/>
              </a:ext>
            </a:extLst>
          </p:cNvPr>
          <p:cNvSpPr txBox="1"/>
          <p:nvPr/>
        </p:nvSpPr>
        <p:spPr>
          <a:xfrm>
            <a:off x="703533" y="2724912"/>
            <a:ext cx="3976256" cy="1569660"/>
          </a:xfrm>
          <a:prstGeom prst="rect">
            <a:avLst/>
          </a:prstGeom>
          <a:noFill/>
        </p:spPr>
        <p:txBody>
          <a:bodyPr wrap="square" rtlCol="0">
            <a:spAutoFit/>
          </a:bodyPr>
          <a:lstStyle/>
          <a:p>
            <a:pPr algn="ctr"/>
            <a:r>
              <a:rPr lang="it-IT" sz="1200" b="1" dirty="0"/>
              <a:t>Cura delle relazioni</a:t>
            </a:r>
          </a:p>
          <a:p>
            <a:pPr algn="ctr"/>
            <a:r>
              <a:rPr lang="it-IT" sz="1200" dirty="0"/>
              <a:t>Le idee e gli interessi dei bambini guidano l’apprendime</a:t>
            </a:r>
            <a:r>
              <a:rPr lang="it-IT" sz="1200" dirty="0">
                <a:solidFill>
                  <a:schemeClr val="bg1"/>
                </a:solidFill>
              </a:rPr>
              <a:t>nto</a:t>
            </a:r>
            <a:r>
              <a:rPr lang="it-IT" sz="1200" dirty="0"/>
              <a:t> per cui  ruolo dell’adulto è progettare esperienze e contesti in cui i bambini possano giungere alla conoscenza e alla scoperta in modo creativo. L’adulto guida il bambino attraverso un percorso progressivo al fine di accrescere le capacità di apprendimento e trasformazione di ciò che apprende.</a:t>
            </a:r>
          </a:p>
        </p:txBody>
      </p:sp>
      <p:sp>
        <p:nvSpPr>
          <p:cNvPr id="23" name="CasellaDiTesto 22">
            <a:extLst>
              <a:ext uri="{FF2B5EF4-FFF2-40B4-BE49-F238E27FC236}">
                <a16:creationId xmlns:a16="http://schemas.microsoft.com/office/drawing/2014/main" id="{8663D632-ADB7-42BF-9496-B4C9B565A9DF}"/>
              </a:ext>
            </a:extLst>
          </p:cNvPr>
          <p:cNvSpPr txBox="1"/>
          <p:nvPr/>
        </p:nvSpPr>
        <p:spPr>
          <a:xfrm>
            <a:off x="3023335" y="4178397"/>
            <a:ext cx="2786409" cy="1938992"/>
          </a:xfrm>
          <a:prstGeom prst="rect">
            <a:avLst/>
          </a:prstGeom>
          <a:noFill/>
        </p:spPr>
        <p:txBody>
          <a:bodyPr wrap="square" rtlCol="0">
            <a:spAutoFit/>
          </a:bodyPr>
          <a:lstStyle/>
          <a:p>
            <a:r>
              <a:rPr lang="it-IT" sz="1200" b="1" dirty="0"/>
              <a:t>Cura degli spazi </a:t>
            </a:r>
            <a:r>
              <a:rPr lang="it-IT" sz="1200" dirty="0"/>
              <a:t>intesa come flessibilità evitando soluzioni distributive rigide per tener conto delle possibili variazioni delle presenze e del rapporto tra bambini piccoli e grandi. Nella composizione degli spazi il progetto pedagogico tiene presente l’organizzazione delle esperienze a piccoli gruppi favorendo i contatti e gli </a:t>
            </a:r>
            <a:r>
              <a:rPr lang="it-IT" sz="1200" dirty="0">
                <a:solidFill>
                  <a:schemeClr val="bg1"/>
                </a:solidFill>
              </a:rPr>
              <a:t>scambi , le co</a:t>
            </a:r>
            <a:r>
              <a:rPr lang="it-IT" sz="1200" dirty="0"/>
              <a:t>ntaminazioni e i prestiti di </a:t>
            </a:r>
            <a:r>
              <a:rPr lang="it-IT" sz="1200" dirty="0">
                <a:solidFill>
                  <a:schemeClr val="bg1"/>
                </a:solidFill>
              </a:rPr>
              <a:t>idee fra i bambini e fra </a:t>
            </a:r>
            <a:r>
              <a:rPr lang="it-IT" sz="1200" dirty="0"/>
              <a:t>bambini e adulti.</a:t>
            </a:r>
            <a:endParaRPr lang="it-IT" sz="1200" b="1" dirty="0"/>
          </a:p>
        </p:txBody>
      </p:sp>
      <p:sp>
        <p:nvSpPr>
          <p:cNvPr id="25" name="CasellaDiTesto 24">
            <a:extLst>
              <a:ext uri="{FF2B5EF4-FFF2-40B4-BE49-F238E27FC236}">
                <a16:creationId xmlns:a16="http://schemas.microsoft.com/office/drawing/2014/main" id="{6AB37450-F34D-4DB8-88D1-ACB5CF4B1ED7}"/>
              </a:ext>
            </a:extLst>
          </p:cNvPr>
          <p:cNvSpPr txBox="1"/>
          <p:nvPr/>
        </p:nvSpPr>
        <p:spPr>
          <a:xfrm>
            <a:off x="108599" y="8721280"/>
            <a:ext cx="3084919" cy="1200329"/>
          </a:xfrm>
          <a:prstGeom prst="rect">
            <a:avLst/>
          </a:prstGeom>
          <a:noFill/>
        </p:spPr>
        <p:txBody>
          <a:bodyPr wrap="square" rtlCol="0">
            <a:spAutoFit/>
          </a:bodyPr>
          <a:lstStyle/>
          <a:p>
            <a:pPr algn="ctr"/>
            <a:r>
              <a:rPr lang="it-IT" sz="1200" b="1" dirty="0"/>
              <a:t>Cura della propria professionalità </a:t>
            </a:r>
          </a:p>
          <a:p>
            <a:pPr algn="ctr"/>
            <a:r>
              <a:rPr lang="it-IT" sz="1200" dirty="0"/>
              <a:t>in direzione di una flessibilità di atteggiamento, come capacità di interrogarsi, di mettere in discussione le pratiche uscendo dai  propri confini per esplorare nuove possibilità e nuovi spazi d’azione.</a:t>
            </a:r>
            <a:endParaRPr lang="it-IT" sz="1200" b="1" dirty="0"/>
          </a:p>
        </p:txBody>
      </p:sp>
      <p:sp>
        <p:nvSpPr>
          <p:cNvPr id="26" name="CasellaDiTesto 25">
            <a:extLst>
              <a:ext uri="{FF2B5EF4-FFF2-40B4-BE49-F238E27FC236}">
                <a16:creationId xmlns:a16="http://schemas.microsoft.com/office/drawing/2014/main" id="{10C414B2-2891-4E13-8E8A-DC5F326FB672}"/>
              </a:ext>
            </a:extLst>
          </p:cNvPr>
          <p:cNvSpPr txBox="1"/>
          <p:nvPr/>
        </p:nvSpPr>
        <p:spPr>
          <a:xfrm>
            <a:off x="107227" y="6314718"/>
            <a:ext cx="1901952" cy="2308324"/>
          </a:xfrm>
          <a:prstGeom prst="rect">
            <a:avLst/>
          </a:prstGeom>
          <a:noFill/>
        </p:spPr>
        <p:txBody>
          <a:bodyPr wrap="square" rtlCol="0">
            <a:spAutoFit/>
          </a:bodyPr>
          <a:lstStyle/>
          <a:p>
            <a:pPr algn="ctr"/>
            <a:r>
              <a:rPr lang="it-IT" sz="1200" b="1" dirty="0"/>
              <a:t>Cura delle famiglie </a:t>
            </a:r>
            <a:r>
              <a:rPr lang="it-IT" sz="1200" dirty="0"/>
              <a:t>nell’intento di accoglierne i bisogni diversificati al fine  della costruzione di un’alleanza educativa condivisa pur mantenendo l’identità educativa del servizio senza perdere di vista il diritto del bambino ad essere accolto in un contesto che mette al centro il suo benessere.</a:t>
            </a:r>
            <a:endParaRPr lang="it-IT" sz="1200" b="1" dirty="0"/>
          </a:p>
        </p:txBody>
      </p:sp>
      <mc:AlternateContent xmlns:mc="http://schemas.openxmlformats.org/markup-compatibility/2006" xmlns:pslz="http://schemas.microsoft.com/office/powerpoint/2016/slidezoom">
        <mc:Choice Requires="pslz">
          <p:graphicFrame>
            <p:nvGraphicFramePr>
              <p:cNvPr id="28" name="Anteprima della diapositiva 27">
                <a:extLst>
                  <a:ext uri="{FF2B5EF4-FFF2-40B4-BE49-F238E27FC236}">
                    <a16:creationId xmlns:a16="http://schemas.microsoft.com/office/drawing/2014/main" id="{DE182C4E-02A6-47AF-8EE1-7D2D28CF5679}"/>
                  </a:ext>
                </a:extLst>
              </p:cNvPr>
              <p:cNvGraphicFramePr>
                <a:graphicFrameLocks noChangeAspect="1"/>
              </p:cNvGraphicFramePr>
              <p:nvPr>
                <p:extLst>
                  <p:ext uri="{D42A27DB-BD31-4B8C-83A1-F6EECF244321}">
                    <p14:modId xmlns:p14="http://schemas.microsoft.com/office/powerpoint/2010/main" val="3206720373"/>
                  </p:ext>
                </p:extLst>
              </p:nvPr>
            </p:nvGraphicFramePr>
            <p:xfrm>
              <a:off x="-6407150" y="4337050"/>
              <a:ext cx="1714500" cy="2476500"/>
            </p:xfrm>
            <a:graphic>
              <a:graphicData uri="http://schemas.microsoft.com/office/powerpoint/2016/slidezoom">
                <pslz:sldZm>
                  <pslz:sldZmObj sldId="257" cId="2599821433">
                    <pslz:zmPr id="{342EE337-6E3A-4506-B2FA-0F2420057229}" returnToParent="0" transitionDur="1000">
                      <p166:blipFill xmlns:p166="http://schemas.microsoft.com/office/powerpoint/2016/6/main">
                        <a:blip r:embed="rId3"/>
                        <a:stretch>
                          <a:fillRect/>
                        </a:stretch>
                      </p166:blipFill>
                      <p166:spPr xmlns:p166="http://schemas.microsoft.com/office/powerpoint/2016/6/main">
                        <a:xfrm>
                          <a:off x="0" y="0"/>
                          <a:ext cx="1714500" cy="2476500"/>
                        </a:xfrm>
                        <a:prstGeom prst="rect">
                          <a:avLst/>
                        </a:prstGeom>
                        <a:ln w="3175">
                          <a:solidFill>
                            <a:prstClr val="ltGray"/>
                          </a:solidFill>
                        </a:ln>
                      </p166:spPr>
                    </pslz:zmPr>
                  </pslz:sldZmObj>
                </pslz:sldZm>
              </a:graphicData>
            </a:graphic>
          </p:graphicFrame>
        </mc:Choice>
        <mc:Fallback xmlns="">
          <p:pic>
            <p:nvPicPr>
              <p:cNvPr id="28" name="Anteprima della diapositiva 27">
                <a:hlinkClick r:id="rId4" action="ppaction://hlinksldjump"/>
                <a:extLst>
                  <a:ext uri="{FF2B5EF4-FFF2-40B4-BE49-F238E27FC236}">
                    <a16:creationId xmlns:a16="http://schemas.microsoft.com/office/drawing/2014/main" id="{DE182C4E-02A6-47AF-8EE1-7D2D28CF5679}"/>
                  </a:ext>
                </a:extLst>
              </p:cNvPr>
              <p:cNvPicPr>
                <a:picLocks noGrp="1" noRot="1" noChangeAspect="1" noMove="1" noResize="1" noEditPoints="1" noAdjustHandles="1" noChangeArrowheads="1" noChangeShapeType="1"/>
              </p:cNvPicPr>
              <p:nvPr/>
            </p:nvPicPr>
            <p:blipFill>
              <a:blip r:embed="rId5"/>
              <a:stretch>
                <a:fillRect/>
              </a:stretch>
            </p:blipFill>
            <p:spPr>
              <a:xfrm>
                <a:off x="-6407150" y="4337050"/>
                <a:ext cx="1714500" cy="2476500"/>
              </a:xfrm>
              <a:prstGeom prst="rect">
                <a:avLst/>
              </a:prstGeom>
              <a:ln w="3175">
                <a:solidFill>
                  <a:prstClr val="ltGray"/>
                </a:solidFill>
              </a:ln>
            </p:spPr>
          </p:pic>
        </mc:Fallback>
      </mc:AlternateContent>
      <p:sp>
        <p:nvSpPr>
          <p:cNvPr id="3" name="CasellaDiTesto 2">
            <a:extLst>
              <a:ext uri="{FF2B5EF4-FFF2-40B4-BE49-F238E27FC236}">
                <a16:creationId xmlns:a16="http://schemas.microsoft.com/office/drawing/2014/main" id="{BE1B5051-A810-4520-956A-3338A1B072E9}"/>
              </a:ext>
            </a:extLst>
          </p:cNvPr>
          <p:cNvSpPr txBox="1"/>
          <p:nvPr/>
        </p:nvSpPr>
        <p:spPr>
          <a:xfrm>
            <a:off x="3400533" y="6780215"/>
            <a:ext cx="3205859" cy="3308598"/>
          </a:xfrm>
          <a:prstGeom prst="rect">
            <a:avLst/>
          </a:prstGeom>
          <a:noFill/>
        </p:spPr>
        <p:txBody>
          <a:bodyPr wrap="square" rtlCol="0">
            <a:spAutoFit/>
          </a:bodyPr>
          <a:lstStyle/>
          <a:p>
            <a:r>
              <a:rPr lang="it-IT" sz="1100" dirty="0"/>
              <a:t>Il nido d’infanzia Il Grillo Parlante è convenzionato con il Comune di </a:t>
            </a:r>
            <a:r>
              <a:rPr lang="it-IT" sz="1100" dirty="0" err="1"/>
              <a:t>Formgine</a:t>
            </a:r>
            <a:r>
              <a:rPr lang="it-IT" sz="1100" dirty="0"/>
              <a:t> e accoglie bambini e bambine dai 9 mesi ai 3 anni.</a:t>
            </a:r>
          </a:p>
          <a:p>
            <a:r>
              <a:rPr lang="it-IT" sz="1100" dirty="0"/>
              <a:t>È aperto dal 1 Settembre a fine Giugno.                      Le tipologie di servizio offerte sono:</a:t>
            </a:r>
          </a:p>
          <a:p>
            <a:r>
              <a:rPr lang="it-IT" sz="1100" b="1" dirty="0"/>
              <a:t>Part time  </a:t>
            </a:r>
            <a:r>
              <a:rPr lang="it-IT" sz="1100" dirty="0"/>
              <a:t>ore 8,00/13,30 (ore 7,30 per chi richiede il </a:t>
            </a:r>
            <a:r>
              <a:rPr lang="it-IT" sz="1100" dirty="0" err="1"/>
              <a:t>prescuola</a:t>
            </a:r>
            <a:r>
              <a:rPr lang="it-IT" sz="1100" dirty="0"/>
              <a:t>)</a:t>
            </a:r>
          </a:p>
          <a:p>
            <a:r>
              <a:rPr lang="it-IT" sz="1100" b="1" dirty="0"/>
              <a:t>Tempo pieno </a:t>
            </a:r>
            <a:r>
              <a:rPr lang="it-IT" sz="1100" dirty="0"/>
              <a:t>ore 8,00/16,15 ( ore 7,30 per chi richiede il </a:t>
            </a:r>
            <a:r>
              <a:rPr lang="it-IT" sz="1100" dirty="0" err="1"/>
              <a:t>prescuola</a:t>
            </a:r>
            <a:r>
              <a:rPr lang="it-IT" sz="1100" dirty="0"/>
              <a:t>).</a:t>
            </a:r>
          </a:p>
          <a:p>
            <a:r>
              <a:rPr lang="it-IT" sz="1100" b="1" dirty="0"/>
              <a:t>Prolungamento orario </a:t>
            </a:r>
            <a:r>
              <a:rPr lang="it-IT" sz="1100" dirty="0"/>
              <a:t>ore 16,15/18,15</a:t>
            </a:r>
          </a:p>
          <a:p>
            <a:r>
              <a:rPr lang="it-IT" sz="1100" dirty="0"/>
              <a:t>Nei mesi di </a:t>
            </a:r>
            <a:r>
              <a:rPr lang="it-IT" sz="1100" b="1" dirty="0"/>
              <a:t>Luglio e Agosto </a:t>
            </a:r>
            <a:r>
              <a:rPr lang="it-IT" sz="1100" dirty="0"/>
              <a:t>è attivo il </a:t>
            </a:r>
            <a:r>
              <a:rPr lang="it-IT" sz="1100" b="1" dirty="0"/>
              <a:t>centro estivo </a:t>
            </a:r>
            <a:r>
              <a:rPr lang="it-IT" sz="1100" dirty="0"/>
              <a:t>con prenotazioni bisettimanali.</a:t>
            </a:r>
          </a:p>
          <a:p>
            <a:r>
              <a:rPr lang="it-IT" sz="1100" dirty="0"/>
              <a:t>La ditta che fornisce i pasti è la </a:t>
            </a:r>
            <a:r>
              <a:rPr lang="it-IT" sz="1100" dirty="0" err="1"/>
              <a:t>Cir</a:t>
            </a:r>
            <a:r>
              <a:rPr lang="it-IT" sz="1100" dirty="0"/>
              <a:t> che pone grande attenzione a diete speciali, alimenti </a:t>
            </a:r>
            <a:r>
              <a:rPr lang="it-IT" sz="1100" dirty="0" err="1"/>
              <a:t>bio</a:t>
            </a:r>
            <a:r>
              <a:rPr lang="it-IT" sz="1100" dirty="0"/>
              <a:t>, scelte culturali e personali. </a:t>
            </a:r>
          </a:p>
          <a:p>
            <a:r>
              <a:rPr lang="it-IT" sz="1100" dirty="0"/>
              <a:t>Le iscrizioni si possono fare attraverso il Comune di Formigine o privatamente chiamando al 3393196013.</a:t>
            </a:r>
          </a:p>
          <a:p>
            <a:endParaRPr lang="it-IT" sz="1100" dirty="0"/>
          </a:p>
        </p:txBody>
      </p:sp>
    </p:spTree>
    <p:extLst>
      <p:ext uri="{BB962C8B-B14F-4D97-AF65-F5344CB8AC3E}">
        <p14:creationId xmlns:p14="http://schemas.microsoft.com/office/powerpoint/2010/main" val="47680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magine 5" descr="Scala a chiocciola in bianco e nero">
            <a:extLst>
              <a:ext uri="{FF2B5EF4-FFF2-40B4-BE49-F238E27FC236}">
                <a16:creationId xmlns:a16="http://schemas.microsoft.com/office/drawing/2014/main" id="{C81475F0-6A46-48E1-A5E4-7E08F6F0DDA5}"/>
              </a:ext>
            </a:extLst>
          </p:cNvPr>
          <p:cNvPicPr>
            <a:picLocks noChangeAspect="1"/>
          </p:cNvPicPr>
          <p:nvPr/>
        </p:nvPicPr>
        <p:blipFill rotWithShape="1">
          <a:blip r:embed="rId2">
            <a:extLst>
              <a:ext uri="{28A0092B-C50C-407E-A947-70E740481C1C}">
                <a14:useLocalDpi xmlns:a14="http://schemas.microsoft.com/office/drawing/2010/main" val="0"/>
              </a:ext>
            </a:extLst>
          </a:blip>
          <a:srcRect l="33212" r="20577"/>
          <a:stretch/>
        </p:blipFill>
        <p:spPr>
          <a:xfrm>
            <a:off x="-1108" y="0"/>
            <a:ext cx="6857980" cy="10126840"/>
          </a:xfrm>
          <a:prstGeom prst="rect">
            <a:avLst/>
          </a:prstGeom>
          <a:ln>
            <a:noFill/>
          </a:ln>
          <a:effectLst>
            <a:glow rad="139700">
              <a:schemeClr val="accent3">
                <a:satMod val="175000"/>
                <a:alpha val="40000"/>
              </a:schemeClr>
            </a:glow>
          </a:effectLst>
        </p:spPr>
      </p:pic>
      <p:sp>
        <p:nvSpPr>
          <p:cNvPr id="14"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3148927" y="6207019"/>
            <a:ext cx="3709073" cy="372320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51435" tIns="25718" rIns="51435" bIns="25718" rtlCol="0" anchor="t">
            <a:normAutofit/>
          </a:bodyPr>
          <a:lstStyle/>
          <a:p>
            <a:pPr algn="ctr">
              <a:spcAft>
                <a:spcPts val="563"/>
              </a:spcAft>
              <a:buClr>
                <a:schemeClr val="tx1"/>
              </a:buClr>
              <a:buSzPct val="100000"/>
            </a:pPr>
            <a:endParaRPr lang="en-US" sz="900" cap="all"/>
          </a:p>
        </p:txBody>
      </p:sp>
      <p:cxnSp>
        <p:nvCxnSpPr>
          <p:cNvPr id="13" name="Straight Connector 1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29610" y="8676224"/>
            <a:ext cx="1096069"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6" name="Figura a mano libera: forma 15">
            <a:extLst>
              <a:ext uri="{FF2B5EF4-FFF2-40B4-BE49-F238E27FC236}">
                <a16:creationId xmlns:a16="http://schemas.microsoft.com/office/drawing/2014/main" id="{9E8C1118-699F-4453-B326-22B6D6F0E823}"/>
              </a:ext>
            </a:extLst>
          </p:cNvPr>
          <p:cNvSpPr/>
          <p:nvPr/>
        </p:nvSpPr>
        <p:spPr>
          <a:xfrm rot="1140514">
            <a:off x="2112264" y="813816"/>
            <a:ext cx="5202936" cy="2075688"/>
          </a:xfrm>
          <a:custGeom>
            <a:avLst/>
            <a:gdLst>
              <a:gd name="connsiteX0" fmla="*/ 0 w 5202936"/>
              <a:gd name="connsiteY0" fmla="*/ 0 h 2039112"/>
              <a:gd name="connsiteX1" fmla="*/ 45720 w 5202936"/>
              <a:gd name="connsiteY1" fmla="*/ 27432 h 2039112"/>
              <a:gd name="connsiteX2" fmla="*/ 100584 w 5202936"/>
              <a:gd name="connsiteY2" fmla="*/ 64008 h 2039112"/>
              <a:gd name="connsiteX3" fmla="*/ 155448 w 5202936"/>
              <a:gd name="connsiteY3" fmla="*/ 82296 h 2039112"/>
              <a:gd name="connsiteX4" fmla="*/ 237744 w 5202936"/>
              <a:gd name="connsiteY4" fmla="*/ 118872 h 2039112"/>
              <a:gd name="connsiteX5" fmla="*/ 265176 w 5202936"/>
              <a:gd name="connsiteY5" fmla="*/ 128016 h 2039112"/>
              <a:gd name="connsiteX6" fmla="*/ 832104 w 5202936"/>
              <a:gd name="connsiteY6" fmla="*/ 137160 h 2039112"/>
              <a:gd name="connsiteX7" fmla="*/ 886968 w 5202936"/>
              <a:gd name="connsiteY7" fmla="*/ 155448 h 2039112"/>
              <a:gd name="connsiteX8" fmla="*/ 914400 w 5202936"/>
              <a:gd name="connsiteY8" fmla="*/ 164592 h 2039112"/>
              <a:gd name="connsiteX9" fmla="*/ 969264 w 5202936"/>
              <a:gd name="connsiteY9" fmla="*/ 201168 h 2039112"/>
              <a:gd name="connsiteX10" fmla="*/ 996696 w 5202936"/>
              <a:gd name="connsiteY10" fmla="*/ 210312 h 2039112"/>
              <a:gd name="connsiteX11" fmla="*/ 1051560 w 5202936"/>
              <a:gd name="connsiteY11" fmla="*/ 246888 h 2039112"/>
              <a:gd name="connsiteX12" fmla="*/ 1078992 w 5202936"/>
              <a:gd name="connsiteY12" fmla="*/ 265176 h 2039112"/>
              <a:gd name="connsiteX13" fmla="*/ 1115568 w 5202936"/>
              <a:gd name="connsiteY13" fmla="*/ 310896 h 2039112"/>
              <a:gd name="connsiteX14" fmla="*/ 1133856 w 5202936"/>
              <a:gd name="connsiteY14" fmla="*/ 338328 h 2039112"/>
              <a:gd name="connsiteX15" fmla="*/ 1161288 w 5202936"/>
              <a:gd name="connsiteY15" fmla="*/ 365760 h 2039112"/>
              <a:gd name="connsiteX16" fmla="*/ 1207008 w 5202936"/>
              <a:gd name="connsiteY16" fmla="*/ 448056 h 2039112"/>
              <a:gd name="connsiteX17" fmla="*/ 1271016 w 5202936"/>
              <a:gd name="connsiteY17" fmla="*/ 493776 h 2039112"/>
              <a:gd name="connsiteX18" fmla="*/ 1298448 w 5202936"/>
              <a:gd name="connsiteY18" fmla="*/ 502920 h 2039112"/>
              <a:gd name="connsiteX19" fmla="*/ 1353312 w 5202936"/>
              <a:gd name="connsiteY19" fmla="*/ 475488 h 2039112"/>
              <a:gd name="connsiteX20" fmla="*/ 1371600 w 5202936"/>
              <a:gd name="connsiteY20" fmla="*/ 448056 h 2039112"/>
              <a:gd name="connsiteX21" fmla="*/ 1408176 w 5202936"/>
              <a:gd name="connsiteY21" fmla="*/ 374904 h 2039112"/>
              <a:gd name="connsiteX22" fmla="*/ 1417320 w 5202936"/>
              <a:gd name="connsiteY22" fmla="*/ 329184 h 2039112"/>
              <a:gd name="connsiteX23" fmla="*/ 1399032 w 5202936"/>
              <a:gd name="connsiteY23" fmla="*/ 164592 h 2039112"/>
              <a:gd name="connsiteX24" fmla="*/ 1380744 w 5202936"/>
              <a:gd name="connsiteY24" fmla="*/ 137160 h 2039112"/>
              <a:gd name="connsiteX25" fmla="*/ 1371600 w 5202936"/>
              <a:gd name="connsiteY25" fmla="*/ 109728 h 2039112"/>
              <a:gd name="connsiteX26" fmla="*/ 1344168 w 5202936"/>
              <a:gd name="connsiteY26" fmla="*/ 100584 h 2039112"/>
              <a:gd name="connsiteX27" fmla="*/ 1271016 w 5202936"/>
              <a:gd name="connsiteY27" fmla="*/ 109728 h 2039112"/>
              <a:gd name="connsiteX28" fmla="*/ 1261872 w 5202936"/>
              <a:gd name="connsiteY28" fmla="*/ 137160 h 2039112"/>
              <a:gd name="connsiteX29" fmla="*/ 1289304 w 5202936"/>
              <a:gd name="connsiteY29" fmla="*/ 374904 h 2039112"/>
              <a:gd name="connsiteX30" fmla="*/ 1316736 w 5202936"/>
              <a:gd name="connsiteY30" fmla="*/ 512064 h 2039112"/>
              <a:gd name="connsiteX31" fmla="*/ 1335024 w 5202936"/>
              <a:gd name="connsiteY31" fmla="*/ 539496 h 2039112"/>
              <a:gd name="connsiteX32" fmla="*/ 1362456 w 5202936"/>
              <a:gd name="connsiteY32" fmla="*/ 557784 h 2039112"/>
              <a:gd name="connsiteX33" fmla="*/ 1371600 w 5202936"/>
              <a:gd name="connsiteY33" fmla="*/ 585216 h 2039112"/>
              <a:gd name="connsiteX34" fmla="*/ 1426464 w 5202936"/>
              <a:gd name="connsiteY34" fmla="*/ 603504 h 2039112"/>
              <a:gd name="connsiteX35" fmla="*/ 1481328 w 5202936"/>
              <a:gd name="connsiteY35" fmla="*/ 630936 h 2039112"/>
              <a:gd name="connsiteX36" fmla="*/ 1508760 w 5202936"/>
              <a:gd name="connsiteY36" fmla="*/ 640080 h 2039112"/>
              <a:gd name="connsiteX37" fmla="*/ 1655064 w 5202936"/>
              <a:gd name="connsiteY37" fmla="*/ 630936 h 2039112"/>
              <a:gd name="connsiteX38" fmla="*/ 1682496 w 5202936"/>
              <a:gd name="connsiteY38" fmla="*/ 612648 h 2039112"/>
              <a:gd name="connsiteX39" fmla="*/ 1719072 w 5202936"/>
              <a:gd name="connsiteY39" fmla="*/ 603504 h 2039112"/>
              <a:gd name="connsiteX40" fmla="*/ 1764792 w 5202936"/>
              <a:gd name="connsiteY40" fmla="*/ 521208 h 2039112"/>
              <a:gd name="connsiteX41" fmla="*/ 1783080 w 5202936"/>
              <a:gd name="connsiteY41" fmla="*/ 493776 h 2039112"/>
              <a:gd name="connsiteX42" fmla="*/ 1773936 w 5202936"/>
              <a:gd name="connsiteY42" fmla="*/ 356616 h 2039112"/>
              <a:gd name="connsiteX43" fmla="*/ 1719072 w 5202936"/>
              <a:gd name="connsiteY43" fmla="*/ 320040 h 2039112"/>
              <a:gd name="connsiteX44" fmla="*/ 1627632 w 5202936"/>
              <a:gd name="connsiteY44" fmla="*/ 329184 h 2039112"/>
              <a:gd name="connsiteX45" fmla="*/ 1600200 w 5202936"/>
              <a:gd name="connsiteY45" fmla="*/ 338328 h 2039112"/>
              <a:gd name="connsiteX46" fmla="*/ 1581912 w 5202936"/>
              <a:gd name="connsiteY46" fmla="*/ 365760 h 2039112"/>
              <a:gd name="connsiteX47" fmla="*/ 1563624 w 5202936"/>
              <a:gd name="connsiteY47" fmla="*/ 420624 h 2039112"/>
              <a:gd name="connsiteX48" fmla="*/ 1581912 w 5202936"/>
              <a:gd name="connsiteY48" fmla="*/ 512064 h 2039112"/>
              <a:gd name="connsiteX49" fmla="*/ 1636776 w 5202936"/>
              <a:gd name="connsiteY49" fmla="*/ 557784 h 2039112"/>
              <a:gd name="connsiteX50" fmla="*/ 1664208 w 5202936"/>
              <a:gd name="connsiteY50" fmla="*/ 566928 h 2039112"/>
              <a:gd name="connsiteX51" fmla="*/ 1691640 w 5202936"/>
              <a:gd name="connsiteY51" fmla="*/ 585216 h 2039112"/>
              <a:gd name="connsiteX52" fmla="*/ 1719072 w 5202936"/>
              <a:gd name="connsiteY52" fmla="*/ 594360 h 2039112"/>
              <a:gd name="connsiteX53" fmla="*/ 1792224 w 5202936"/>
              <a:gd name="connsiteY53" fmla="*/ 612648 h 2039112"/>
              <a:gd name="connsiteX54" fmla="*/ 1837944 w 5202936"/>
              <a:gd name="connsiteY54" fmla="*/ 621792 h 2039112"/>
              <a:gd name="connsiteX55" fmla="*/ 1892808 w 5202936"/>
              <a:gd name="connsiteY55" fmla="*/ 640080 h 2039112"/>
              <a:gd name="connsiteX56" fmla="*/ 2057400 w 5202936"/>
              <a:gd name="connsiteY56" fmla="*/ 649224 h 2039112"/>
              <a:gd name="connsiteX57" fmla="*/ 2350008 w 5202936"/>
              <a:gd name="connsiteY57" fmla="*/ 640080 h 2039112"/>
              <a:gd name="connsiteX58" fmla="*/ 2441448 w 5202936"/>
              <a:gd name="connsiteY58" fmla="*/ 621792 h 2039112"/>
              <a:gd name="connsiteX59" fmla="*/ 2478024 w 5202936"/>
              <a:gd name="connsiteY59" fmla="*/ 603504 h 2039112"/>
              <a:gd name="connsiteX60" fmla="*/ 2596896 w 5202936"/>
              <a:gd name="connsiteY60" fmla="*/ 576072 h 2039112"/>
              <a:gd name="connsiteX61" fmla="*/ 2642616 w 5202936"/>
              <a:gd name="connsiteY61" fmla="*/ 557784 h 2039112"/>
              <a:gd name="connsiteX62" fmla="*/ 2715768 w 5202936"/>
              <a:gd name="connsiteY62" fmla="*/ 539496 h 2039112"/>
              <a:gd name="connsiteX63" fmla="*/ 2798064 w 5202936"/>
              <a:gd name="connsiteY63" fmla="*/ 502920 h 2039112"/>
              <a:gd name="connsiteX64" fmla="*/ 2862072 w 5202936"/>
              <a:gd name="connsiteY64" fmla="*/ 493776 h 2039112"/>
              <a:gd name="connsiteX65" fmla="*/ 2944368 w 5202936"/>
              <a:gd name="connsiteY65" fmla="*/ 475488 h 2039112"/>
              <a:gd name="connsiteX66" fmla="*/ 2971800 w 5202936"/>
              <a:gd name="connsiteY66" fmla="*/ 466344 h 2039112"/>
              <a:gd name="connsiteX67" fmla="*/ 3008376 w 5202936"/>
              <a:gd name="connsiteY67" fmla="*/ 457200 h 2039112"/>
              <a:gd name="connsiteX68" fmla="*/ 3246120 w 5202936"/>
              <a:gd name="connsiteY68" fmla="*/ 475488 h 2039112"/>
              <a:gd name="connsiteX69" fmla="*/ 3282696 w 5202936"/>
              <a:gd name="connsiteY69" fmla="*/ 493776 h 2039112"/>
              <a:gd name="connsiteX70" fmla="*/ 3328416 w 5202936"/>
              <a:gd name="connsiteY70" fmla="*/ 502920 h 2039112"/>
              <a:gd name="connsiteX71" fmla="*/ 3383280 w 5202936"/>
              <a:gd name="connsiteY71" fmla="*/ 539496 h 2039112"/>
              <a:gd name="connsiteX72" fmla="*/ 3474720 w 5202936"/>
              <a:gd name="connsiteY72" fmla="*/ 594360 h 2039112"/>
              <a:gd name="connsiteX73" fmla="*/ 3557016 w 5202936"/>
              <a:gd name="connsiteY73" fmla="*/ 685800 h 2039112"/>
              <a:gd name="connsiteX74" fmla="*/ 3584448 w 5202936"/>
              <a:gd name="connsiteY74" fmla="*/ 713232 h 2039112"/>
              <a:gd name="connsiteX75" fmla="*/ 3602736 w 5202936"/>
              <a:gd name="connsiteY75" fmla="*/ 749808 h 2039112"/>
              <a:gd name="connsiteX76" fmla="*/ 3621024 w 5202936"/>
              <a:gd name="connsiteY76" fmla="*/ 777240 h 2039112"/>
              <a:gd name="connsiteX77" fmla="*/ 3639312 w 5202936"/>
              <a:gd name="connsiteY77" fmla="*/ 832104 h 2039112"/>
              <a:gd name="connsiteX78" fmla="*/ 3657600 w 5202936"/>
              <a:gd name="connsiteY78" fmla="*/ 886968 h 2039112"/>
              <a:gd name="connsiteX79" fmla="*/ 3666744 w 5202936"/>
              <a:gd name="connsiteY79" fmla="*/ 914400 h 2039112"/>
              <a:gd name="connsiteX80" fmla="*/ 3675888 w 5202936"/>
              <a:gd name="connsiteY80" fmla="*/ 950976 h 2039112"/>
              <a:gd name="connsiteX81" fmla="*/ 3694176 w 5202936"/>
              <a:gd name="connsiteY81" fmla="*/ 978408 h 2039112"/>
              <a:gd name="connsiteX82" fmla="*/ 3703320 w 5202936"/>
              <a:gd name="connsiteY82" fmla="*/ 1024128 h 2039112"/>
              <a:gd name="connsiteX83" fmla="*/ 3712464 w 5202936"/>
              <a:gd name="connsiteY83" fmla="*/ 1051560 h 2039112"/>
              <a:gd name="connsiteX84" fmla="*/ 3721608 w 5202936"/>
              <a:gd name="connsiteY84" fmla="*/ 1106424 h 2039112"/>
              <a:gd name="connsiteX85" fmla="*/ 3712464 w 5202936"/>
              <a:gd name="connsiteY85" fmla="*/ 1453896 h 2039112"/>
              <a:gd name="connsiteX86" fmla="*/ 3703320 w 5202936"/>
              <a:gd name="connsiteY86" fmla="*/ 1554480 h 2039112"/>
              <a:gd name="connsiteX87" fmla="*/ 3685032 w 5202936"/>
              <a:gd name="connsiteY87" fmla="*/ 1581912 h 2039112"/>
              <a:gd name="connsiteX88" fmla="*/ 3703320 w 5202936"/>
              <a:gd name="connsiteY88" fmla="*/ 1691640 h 2039112"/>
              <a:gd name="connsiteX89" fmla="*/ 3712464 w 5202936"/>
              <a:gd name="connsiteY89" fmla="*/ 1719072 h 2039112"/>
              <a:gd name="connsiteX90" fmla="*/ 3785616 w 5202936"/>
              <a:gd name="connsiteY90" fmla="*/ 1764792 h 2039112"/>
              <a:gd name="connsiteX91" fmla="*/ 3822192 w 5202936"/>
              <a:gd name="connsiteY91" fmla="*/ 1801368 h 2039112"/>
              <a:gd name="connsiteX92" fmla="*/ 3849624 w 5202936"/>
              <a:gd name="connsiteY92" fmla="*/ 1810512 h 2039112"/>
              <a:gd name="connsiteX93" fmla="*/ 3922776 w 5202936"/>
              <a:gd name="connsiteY93" fmla="*/ 1847088 h 2039112"/>
              <a:gd name="connsiteX94" fmla="*/ 3950208 w 5202936"/>
              <a:gd name="connsiteY94" fmla="*/ 1856232 h 2039112"/>
              <a:gd name="connsiteX95" fmla="*/ 4014216 w 5202936"/>
              <a:gd name="connsiteY95" fmla="*/ 1892808 h 2039112"/>
              <a:gd name="connsiteX96" fmla="*/ 4050792 w 5202936"/>
              <a:gd name="connsiteY96" fmla="*/ 1901952 h 2039112"/>
              <a:gd name="connsiteX97" fmla="*/ 4087368 w 5202936"/>
              <a:gd name="connsiteY97" fmla="*/ 1920240 h 2039112"/>
              <a:gd name="connsiteX98" fmla="*/ 4114800 w 5202936"/>
              <a:gd name="connsiteY98" fmla="*/ 1929384 h 2039112"/>
              <a:gd name="connsiteX99" fmla="*/ 4142232 w 5202936"/>
              <a:gd name="connsiteY99" fmla="*/ 1947672 h 2039112"/>
              <a:gd name="connsiteX100" fmla="*/ 4197096 w 5202936"/>
              <a:gd name="connsiteY100" fmla="*/ 1956816 h 2039112"/>
              <a:gd name="connsiteX101" fmla="*/ 4251960 w 5202936"/>
              <a:gd name="connsiteY101" fmla="*/ 1975104 h 2039112"/>
              <a:gd name="connsiteX102" fmla="*/ 4425696 w 5202936"/>
              <a:gd name="connsiteY102" fmla="*/ 1965960 h 2039112"/>
              <a:gd name="connsiteX103" fmla="*/ 4535424 w 5202936"/>
              <a:gd name="connsiteY103" fmla="*/ 1938528 h 2039112"/>
              <a:gd name="connsiteX104" fmla="*/ 4572000 w 5202936"/>
              <a:gd name="connsiteY104" fmla="*/ 1929384 h 2039112"/>
              <a:gd name="connsiteX105" fmla="*/ 4626864 w 5202936"/>
              <a:gd name="connsiteY105" fmla="*/ 1911096 h 2039112"/>
              <a:gd name="connsiteX106" fmla="*/ 4654296 w 5202936"/>
              <a:gd name="connsiteY106" fmla="*/ 1901952 h 2039112"/>
              <a:gd name="connsiteX107" fmla="*/ 4681728 w 5202936"/>
              <a:gd name="connsiteY107" fmla="*/ 1883664 h 2039112"/>
              <a:gd name="connsiteX108" fmla="*/ 4736592 w 5202936"/>
              <a:gd name="connsiteY108" fmla="*/ 1865376 h 2039112"/>
              <a:gd name="connsiteX109" fmla="*/ 4764024 w 5202936"/>
              <a:gd name="connsiteY109" fmla="*/ 1856232 h 2039112"/>
              <a:gd name="connsiteX110" fmla="*/ 4864608 w 5202936"/>
              <a:gd name="connsiteY110" fmla="*/ 1865376 h 2039112"/>
              <a:gd name="connsiteX111" fmla="*/ 4919472 w 5202936"/>
              <a:gd name="connsiteY111" fmla="*/ 1883664 h 2039112"/>
              <a:gd name="connsiteX112" fmla="*/ 4974336 w 5202936"/>
              <a:gd name="connsiteY112" fmla="*/ 1929384 h 2039112"/>
              <a:gd name="connsiteX113" fmla="*/ 5010912 w 5202936"/>
              <a:gd name="connsiteY113" fmla="*/ 1938528 h 2039112"/>
              <a:gd name="connsiteX114" fmla="*/ 5065776 w 5202936"/>
              <a:gd name="connsiteY114" fmla="*/ 1965960 h 2039112"/>
              <a:gd name="connsiteX115" fmla="*/ 5093208 w 5202936"/>
              <a:gd name="connsiteY115" fmla="*/ 1984248 h 2039112"/>
              <a:gd name="connsiteX116" fmla="*/ 5157216 w 5202936"/>
              <a:gd name="connsiteY116" fmla="*/ 2002536 h 2039112"/>
              <a:gd name="connsiteX117" fmla="*/ 5202936 w 5202936"/>
              <a:gd name="connsiteY117" fmla="*/ 2039112 h 203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5202936" h="2039112">
                <a:moveTo>
                  <a:pt x="0" y="0"/>
                </a:moveTo>
                <a:cubicBezTo>
                  <a:pt x="15240" y="9144"/>
                  <a:pt x="30726" y="17890"/>
                  <a:pt x="45720" y="27432"/>
                </a:cubicBezTo>
                <a:cubicBezTo>
                  <a:pt x="64263" y="39232"/>
                  <a:pt x="79732" y="57057"/>
                  <a:pt x="100584" y="64008"/>
                </a:cubicBezTo>
                <a:cubicBezTo>
                  <a:pt x="118872" y="70104"/>
                  <a:pt x="139408" y="71603"/>
                  <a:pt x="155448" y="82296"/>
                </a:cubicBezTo>
                <a:cubicBezTo>
                  <a:pt x="198920" y="111277"/>
                  <a:pt x="172454" y="97109"/>
                  <a:pt x="237744" y="118872"/>
                </a:cubicBezTo>
                <a:cubicBezTo>
                  <a:pt x="246888" y="121920"/>
                  <a:pt x="255539" y="127861"/>
                  <a:pt x="265176" y="128016"/>
                </a:cubicBezTo>
                <a:lnTo>
                  <a:pt x="832104" y="137160"/>
                </a:lnTo>
                <a:lnTo>
                  <a:pt x="886968" y="155448"/>
                </a:lnTo>
                <a:cubicBezTo>
                  <a:pt x="896112" y="158496"/>
                  <a:pt x="906380" y="159245"/>
                  <a:pt x="914400" y="164592"/>
                </a:cubicBezTo>
                <a:cubicBezTo>
                  <a:pt x="932688" y="176784"/>
                  <a:pt x="948412" y="194217"/>
                  <a:pt x="969264" y="201168"/>
                </a:cubicBezTo>
                <a:cubicBezTo>
                  <a:pt x="978408" y="204216"/>
                  <a:pt x="988270" y="205631"/>
                  <a:pt x="996696" y="210312"/>
                </a:cubicBezTo>
                <a:cubicBezTo>
                  <a:pt x="1015909" y="220986"/>
                  <a:pt x="1033272" y="234696"/>
                  <a:pt x="1051560" y="246888"/>
                </a:cubicBezTo>
                <a:lnTo>
                  <a:pt x="1078992" y="265176"/>
                </a:lnTo>
                <a:cubicBezTo>
                  <a:pt x="1096793" y="318580"/>
                  <a:pt x="1074208" y="269536"/>
                  <a:pt x="1115568" y="310896"/>
                </a:cubicBezTo>
                <a:cubicBezTo>
                  <a:pt x="1123339" y="318667"/>
                  <a:pt x="1126821" y="329885"/>
                  <a:pt x="1133856" y="338328"/>
                </a:cubicBezTo>
                <a:cubicBezTo>
                  <a:pt x="1142135" y="348262"/>
                  <a:pt x="1152144" y="356616"/>
                  <a:pt x="1161288" y="365760"/>
                </a:cubicBezTo>
                <a:cubicBezTo>
                  <a:pt x="1183665" y="432892"/>
                  <a:pt x="1165945" y="406993"/>
                  <a:pt x="1207008" y="448056"/>
                </a:cubicBezTo>
                <a:cubicBezTo>
                  <a:pt x="1222248" y="493776"/>
                  <a:pt x="1207008" y="472440"/>
                  <a:pt x="1271016" y="493776"/>
                </a:cubicBezTo>
                <a:lnTo>
                  <a:pt x="1298448" y="502920"/>
                </a:lnTo>
                <a:cubicBezTo>
                  <a:pt x="1320759" y="495483"/>
                  <a:pt x="1335586" y="493214"/>
                  <a:pt x="1353312" y="475488"/>
                </a:cubicBezTo>
                <a:cubicBezTo>
                  <a:pt x="1361083" y="467717"/>
                  <a:pt x="1366338" y="457704"/>
                  <a:pt x="1371600" y="448056"/>
                </a:cubicBezTo>
                <a:cubicBezTo>
                  <a:pt x="1384655" y="424123"/>
                  <a:pt x="1408176" y="374904"/>
                  <a:pt x="1408176" y="374904"/>
                </a:cubicBezTo>
                <a:cubicBezTo>
                  <a:pt x="1411224" y="359664"/>
                  <a:pt x="1417320" y="344726"/>
                  <a:pt x="1417320" y="329184"/>
                </a:cubicBezTo>
                <a:cubicBezTo>
                  <a:pt x="1417320" y="314332"/>
                  <a:pt x="1420608" y="207743"/>
                  <a:pt x="1399032" y="164592"/>
                </a:cubicBezTo>
                <a:cubicBezTo>
                  <a:pt x="1394117" y="154762"/>
                  <a:pt x="1385659" y="146990"/>
                  <a:pt x="1380744" y="137160"/>
                </a:cubicBezTo>
                <a:cubicBezTo>
                  <a:pt x="1376433" y="128539"/>
                  <a:pt x="1378416" y="116544"/>
                  <a:pt x="1371600" y="109728"/>
                </a:cubicBezTo>
                <a:cubicBezTo>
                  <a:pt x="1364784" y="102912"/>
                  <a:pt x="1353312" y="103632"/>
                  <a:pt x="1344168" y="100584"/>
                </a:cubicBezTo>
                <a:cubicBezTo>
                  <a:pt x="1319784" y="103632"/>
                  <a:pt x="1293472" y="99748"/>
                  <a:pt x="1271016" y="109728"/>
                </a:cubicBezTo>
                <a:cubicBezTo>
                  <a:pt x="1262208" y="113643"/>
                  <a:pt x="1261872" y="127521"/>
                  <a:pt x="1261872" y="137160"/>
                </a:cubicBezTo>
                <a:cubicBezTo>
                  <a:pt x="1261872" y="344019"/>
                  <a:pt x="1233599" y="291347"/>
                  <a:pt x="1289304" y="374904"/>
                </a:cubicBezTo>
                <a:cubicBezTo>
                  <a:pt x="1292841" y="406733"/>
                  <a:pt x="1295123" y="479645"/>
                  <a:pt x="1316736" y="512064"/>
                </a:cubicBezTo>
                <a:cubicBezTo>
                  <a:pt x="1322832" y="521208"/>
                  <a:pt x="1327253" y="531725"/>
                  <a:pt x="1335024" y="539496"/>
                </a:cubicBezTo>
                <a:cubicBezTo>
                  <a:pt x="1342795" y="547267"/>
                  <a:pt x="1353312" y="551688"/>
                  <a:pt x="1362456" y="557784"/>
                </a:cubicBezTo>
                <a:cubicBezTo>
                  <a:pt x="1365504" y="566928"/>
                  <a:pt x="1363757" y="579614"/>
                  <a:pt x="1371600" y="585216"/>
                </a:cubicBezTo>
                <a:cubicBezTo>
                  <a:pt x="1387287" y="596421"/>
                  <a:pt x="1408176" y="597408"/>
                  <a:pt x="1426464" y="603504"/>
                </a:cubicBezTo>
                <a:cubicBezTo>
                  <a:pt x="1495415" y="626488"/>
                  <a:pt x="1410424" y="595484"/>
                  <a:pt x="1481328" y="630936"/>
                </a:cubicBezTo>
                <a:cubicBezTo>
                  <a:pt x="1489949" y="635247"/>
                  <a:pt x="1499616" y="637032"/>
                  <a:pt x="1508760" y="640080"/>
                </a:cubicBezTo>
                <a:cubicBezTo>
                  <a:pt x="1557528" y="637032"/>
                  <a:pt x="1606799" y="638557"/>
                  <a:pt x="1655064" y="630936"/>
                </a:cubicBezTo>
                <a:cubicBezTo>
                  <a:pt x="1665919" y="629222"/>
                  <a:pt x="1672395" y="616977"/>
                  <a:pt x="1682496" y="612648"/>
                </a:cubicBezTo>
                <a:cubicBezTo>
                  <a:pt x="1694047" y="607698"/>
                  <a:pt x="1706880" y="606552"/>
                  <a:pt x="1719072" y="603504"/>
                </a:cubicBezTo>
                <a:cubicBezTo>
                  <a:pt x="1735167" y="555220"/>
                  <a:pt x="1722869" y="584092"/>
                  <a:pt x="1764792" y="521208"/>
                </a:cubicBezTo>
                <a:lnTo>
                  <a:pt x="1783080" y="493776"/>
                </a:lnTo>
                <a:cubicBezTo>
                  <a:pt x="1780032" y="448056"/>
                  <a:pt x="1789777" y="399612"/>
                  <a:pt x="1773936" y="356616"/>
                </a:cubicBezTo>
                <a:cubicBezTo>
                  <a:pt x="1766338" y="335992"/>
                  <a:pt x="1719072" y="320040"/>
                  <a:pt x="1719072" y="320040"/>
                </a:cubicBezTo>
                <a:cubicBezTo>
                  <a:pt x="1688592" y="323088"/>
                  <a:pt x="1657908" y="324526"/>
                  <a:pt x="1627632" y="329184"/>
                </a:cubicBezTo>
                <a:cubicBezTo>
                  <a:pt x="1618105" y="330650"/>
                  <a:pt x="1607726" y="332307"/>
                  <a:pt x="1600200" y="338328"/>
                </a:cubicBezTo>
                <a:cubicBezTo>
                  <a:pt x="1591618" y="345193"/>
                  <a:pt x="1586375" y="355717"/>
                  <a:pt x="1581912" y="365760"/>
                </a:cubicBezTo>
                <a:cubicBezTo>
                  <a:pt x="1574083" y="383376"/>
                  <a:pt x="1563624" y="420624"/>
                  <a:pt x="1563624" y="420624"/>
                </a:cubicBezTo>
                <a:cubicBezTo>
                  <a:pt x="1564398" y="426045"/>
                  <a:pt x="1570305" y="494654"/>
                  <a:pt x="1581912" y="512064"/>
                </a:cubicBezTo>
                <a:cubicBezTo>
                  <a:pt x="1592023" y="527231"/>
                  <a:pt x="1619908" y="549350"/>
                  <a:pt x="1636776" y="557784"/>
                </a:cubicBezTo>
                <a:cubicBezTo>
                  <a:pt x="1645397" y="562095"/>
                  <a:pt x="1655587" y="562617"/>
                  <a:pt x="1664208" y="566928"/>
                </a:cubicBezTo>
                <a:cubicBezTo>
                  <a:pt x="1674038" y="571843"/>
                  <a:pt x="1681810" y="580301"/>
                  <a:pt x="1691640" y="585216"/>
                </a:cubicBezTo>
                <a:cubicBezTo>
                  <a:pt x="1700261" y="589527"/>
                  <a:pt x="1709773" y="591824"/>
                  <a:pt x="1719072" y="594360"/>
                </a:cubicBezTo>
                <a:cubicBezTo>
                  <a:pt x="1743321" y="600973"/>
                  <a:pt x="1767578" y="607719"/>
                  <a:pt x="1792224" y="612648"/>
                </a:cubicBezTo>
                <a:cubicBezTo>
                  <a:pt x="1807464" y="615696"/>
                  <a:pt x="1822950" y="617703"/>
                  <a:pt x="1837944" y="621792"/>
                </a:cubicBezTo>
                <a:cubicBezTo>
                  <a:pt x="1856542" y="626864"/>
                  <a:pt x="1873680" y="637689"/>
                  <a:pt x="1892808" y="640080"/>
                </a:cubicBezTo>
                <a:cubicBezTo>
                  <a:pt x="1947332" y="646896"/>
                  <a:pt x="2002536" y="646176"/>
                  <a:pt x="2057400" y="649224"/>
                </a:cubicBezTo>
                <a:cubicBezTo>
                  <a:pt x="2154936" y="646176"/>
                  <a:pt x="2252672" y="647033"/>
                  <a:pt x="2350008" y="640080"/>
                </a:cubicBezTo>
                <a:cubicBezTo>
                  <a:pt x="2381013" y="637865"/>
                  <a:pt x="2441448" y="621792"/>
                  <a:pt x="2441448" y="621792"/>
                </a:cubicBezTo>
                <a:cubicBezTo>
                  <a:pt x="2453640" y="615696"/>
                  <a:pt x="2464873" y="607091"/>
                  <a:pt x="2478024" y="603504"/>
                </a:cubicBezTo>
                <a:cubicBezTo>
                  <a:pt x="2601798" y="569747"/>
                  <a:pt x="2485198" y="620751"/>
                  <a:pt x="2596896" y="576072"/>
                </a:cubicBezTo>
                <a:cubicBezTo>
                  <a:pt x="2612136" y="569976"/>
                  <a:pt x="2626928" y="562611"/>
                  <a:pt x="2642616" y="557784"/>
                </a:cubicBezTo>
                <a:cubicBezTo>
                  <a:pt x="2666639" y="550392"/>
                  <a:pt x="2693287" y="550736"/>
                  <a:pt x="2715768" y="539496"/>
                </a:cubicBezTo>
                <a:cubicBezTo>
                  <a:pt x="2737938" y="528411"/>
                  <a:pt x="2774714" y="508758"/>
                  <a:pt x="2798064" y="502920"/>
                </a:cubicBezTo>
                <a:cubicBezTo>
                  <a:pt x="2818973" y="497693"/>
                  <a:pt x="2840736" y="496824"/>
                  <a:pt x="2862072" y="493776"/>
                </a:cubicBezTo>
                <a:cubicBezTo>
                  <a:pt x="2923825" y="473192"/>
                  <a:pt x="2847811" y="496945"/>
                  <a:pt x="2944368" y="475488"/>
                </a:cubicBezTo>
                <a:cubicBezTo>
                  <a:pt x="2953777" y="473397"/>
                  <a:pt x="2962532" y="468992"/>
                  <a:pt x="2971800" y="466344"/>
                </a:cubicBezTo>
                <a:cubicBezTo>
                  <a:pt x="2983884" y="462892"/>
                  <a:pt x="2996184" y="460248"/>
                  <a:pt x="3008376" y="457200"/>
                </a:cubicBezTo>
                <a:cubicBezTo>
                  <a:pt x="3010861" y="457331"/>
                  <a:pt x="3196346" y="461913"/>
                  <a:pt x="3246120" y="475488"/>
                </a:cubicBezTo>
                <a:cubicBezTo>
                  <a:pt x="3259271" y="479075"/>
                  <a:pt x="3269764" y="489465"/>
                  <a:pt x="3282696" y="493776"/>
                </a:cubicBezTo>
                <a:cubicBezTo>
                  <a:pt x="3297440" y="498691"/>
                  <a:pt x="3313176" y="499872"/>
                  <a:pt x="3328416" y="502920"/>
                </a:cubicBezTo>
                <a:cubicBezTo>
                  <a:pt x="3346704" y="515112"/>
                  <a:pt x="3363621" y="529666"/>
                  <a:pt x="3383280" y="539496"/>
                </a:cubicBezTo>
                <a:cubicBezTo>
                  <a:pt x="3412142" y="553927"/>
                  <a:pt x="3452651" y="572291"/>
                  <a:pt x="3474720" y="594360"/>
                </a:cubicBezTo>
                <a:cubicBezTo>
                  <a:pt x="3613249" y="732889"/>
                  <a:pt x="3471116" y="585584"/>
                  <a:pt x="3557016" y="685800"/>
                </a:cubicBezTo>
                <a:cubicBezTo>
                  <a:pt x="3565432" y="695618"/>
                  <a:pt x="3576932" y="702709"/>
                  <a:pt x="3584448" y="713232"/>
                </a:cubicBezTo>
                <a:cubicBezTo>
                  <a:pt x="3592371" y="724324"/>
                  <a:pt x="3595973" y="737973"/>
                  <a:pt x="3602736" y="749808"/>
                </a:cubicBezTo>
                <a:cubicBezTo>
                  <a:pt x="3608188" y="759350"/>
                  <a:pt x="3616561" y="767197"/>
                  <a:pt x="3621024" y="777240"/>
                </a:cubicBezTo>
                <a:cubicBezTo>
                  <a:pt x="3628853" y="794856"/>
                  <a:pt x="3633216" y="813816"/>
                  <a:pt x="3639312" y="832104"/>
                </a:cubicBezTo>
                <a:lnTo>
                  <a:pt x="3657600" y="886968"/>
                </a:lnTo>
                <a:cubicBezTo>
                  <a:pt x="3660648" y="896112"/>
                  <a:pt x="3664406" y="905049"/>
                  <a:pt x="3666744" y="914400"/>
                </a:cubicBezTo>
                <a:cubicBezTo>
                  <a:pt x="3669792" y="926592"/>
                  <a:pt x="3670938" y="939425"/>
                  <a:pt x="3675888" y="950976"/>
                </a:cubicBezTo>
                <a:cubicBezTo>
                  <a:pt x="3680217" y="961077"/>
                  <a:pt x="3688080" y="969264"/>
                  <a:pt x="3694176" y="978408"/>
                </a:cubicBezTo>
                <a:cubicBezTo>
                  <a:pt x="3697224" y="993648"/>
                  <a:pt x="3699551" y="1009050"/>
                  <a:pt x="3703320" y="1024128"/>
                </a:cubicBezTo>
                <a:cubicBezTo>
                  <a:pt x="3705658" y="1033479"/>
                  <a:pt x="3710373" y="1042151"/>
                  <a:pt x="3712464" y="1051560"/>
                </a:cubicBezTo>
                <a:cubicBezTo>
                  <a:pt x="3716486" y="1069659"/>
                  <a:pt x="3718560" y="1088136"/>
                  <a:pt x="3721608" y="1106424"/>
                </a:cubicBezTo>
                <a:cubicBezTo>
                  <a:pt x="3718560" y="1222248"/>
                  <a:pt x="3717189" y="1338128"/>
                  <a:pt x="3712464" y="1453896"/>
                </a:cubicBezTo>
                <a:cubicBezTo>
                  <a:pt x="3711091" y="1487534"/>
                  <a:pt x="3710374" y="1521561"/>
                  <a:pt x="3703320" y="1554480"/>
                </a:cubicBezTo>
                <a:cubicBezTo>
                  <a:pt x="3701017" y="1565226"/>
                  <a:pt x="3691128" y="1572768"/>
                  <a:pt x="3685032" y="1581912"/>
                </a:cubicBezTo>
                <a:cubicBezTo>
                  <a:pt x="3691128" y="1618488"/>
                  <a:pt x="3696048" y="1655280"/>
                  <a:pt x="3703320" y="1691640"/>
                </a:cubicBezTo>
                <a:cubicBezTo>
                  <a:pt x="3705210" y="1701091"/>
                  <a:pt x="3706294" y="1711667"/>
                  <a:pt x="3712464" y="1719072"/>
                </a:cubicBezTo>
                <a:cubicBezTo>
                  <a:pt x="3743649" y="1756494"/>
                  <a:pt x="3749984" y="1738068"/>
                  <a:pt x="3785616" y="1764792"/>
                </a:cubicBezTo>
                <a:cubicBezTo>
                  <a:pt x="3799410" y="1775137"/>
                  <a:pt x="3808162" y="1791346"/>
                  <a:pt x="3822192" y="1801368"/>
                </a:cubicBezTo>
                <a:cubicBezTo>
                  <a:pt x="3830035" y="1806970"/>
                  <a:pt x="3840849" y="1806524"/>
                  <a:pt x="3849624" y="1810512"/>
                </a:cubicBezTo>
                <a:cubicBezTo>
                  <a:pt x="3874443" y="1821793"/>
                  <a:pt x="3897957" y="1835807"/>
                  <a:pt x="3922776" y="1847088"/>
                </a:cubicBezTo>
                <a:cubicBezTo>
                  <a:pt x="3931551" y="1851076"/>
                  <a:pt x="3941587" y="1851921"/>
                  <a:pt x="3950208" y="1856232"/>
                </a:cubicBezTo>
                <a:cubicBezTo>
                  <a:pt x="4003267" y="1882761"/>
                  <a:pt x="3950092" y="1868762"/>
                  <a:pt x="4014216" y="1892808"/>
                </a:cubicBezTo>
                <a:cubicBezTo>
                  <a:pt x="4025983" y="1897221"/>
                  <a:pt x="4039025" y="1897539"/>
                  <a:pt x="4050792" y="1901952"/>
                </a:cubicBezTo>
                <a:cubicBezTo>
                  <a:pt x="4063555" y="1906738"/>
                  <a:pt x="4074839" y="1914870"/>
                  <a:pt x="4087368" y="1920240"/>
                </a:cubicBezTo>
                <a:cubicBezTo>
                  <a:pt x="4096227" y="1924037"/>
                  <a:pt x="4106179" y="1925073"/>
                  <a:pt x="4114800" y="1929384"/>
                </a:cubicBezTo>
                <a:cubicBezTo>
                  <a:pt x="4124630" y="1934299"/>
                  <a:pt x="4131806" y="1944197"/>
                  <a:pt x="4142232" y="1947672"/>
                </a:cubicBezTo>
                <a:cubicBezTo>
                  <a:pt x="4159821" y="1953535"/>
                  <a:pt x="4179109" y="1952319"/>
                  <a:pt x="4197096" y="1956816"/>
                </a:cubicBezTo>
                <a:cubicBezTo>
                  <a:pt x="4215798" y="1961491"/>
                  <a:pt x="4251960" y="1975104"/>
                  <a:pt x="4251960" y="1975104"/>
                </a:cubicBezTo>
                <a:cubicBezTo>
                  <a:pt x="4309872" y="1972056"/>
                  <a:pt x="4367889" y="1970585"/>
                  <a:pt x="4425696" y="1965960"/>
                </a:cubicBezTo>
                <a:cubicBezTo>
                  <a:pt x="4496069" y="1960330"/>
                  <a:pt x="4466616" y="1955730"/>
                  <a:pt x="4535424" y="1938528"/>
                </a:cubicBezTo>
                <a:cubicBezTo>
                  <a:pt x="4547616" y="1935480"/>
                  <a:pt x="4559963" y="1932995"/>
                  <a:pt x="4572000" y="1929384"/>
                </a:cubicBezTo>
                <a:cubicBezTo>
                  <a:pt x="4590464" y="1923845"/>
                  <a:pt x="4608576" y="1917192"/>
                  <a:pt x="4626864" y="1911096"/>
                </a:cubicBezTo>
                <a:cubicBezTo>
                  <a:pt x="4636008" y="1908048"/>
                  <a:pt x="4646276" y="1907299"/>
                  <a:pt x="4654296" y="1901952"/>
                </a:cubicBezTo>
                <a:cubicBezTo>
                  <a:pt x="4663440" y="1895856"/>
                  <a:pt x="4671685" y="1888127"/>
                  <a:pt x="4681728" y="1883664"/>
                </a:cubicBezTo>
                <a:cubicBezTo>
                  <a:pt x="4699344" y="1875835"/>
                  <a:pt x="4718304" y="1871472"/>
                  <a:pt x="4736592" y="1865376"/>
                </a:cubicBezTo>
                <a:lnTo>
                  <a:pt x="4764024" y="1856232"/>
                </a:lnTo>
                <a:cubicBezTo>
                  <a:pt x="4797552" y="1859280"/>
                  <a:pt x="4831454" y="1859525"/>
                  <a:pt x="4864608" y="1865376"/>
                </a:cubicBezTo>
                <a:cubicBezTo>
                  <a:pt x="4883592" y="1868726"/>
                  <a:pt x="4919472" y="1883664"/>
                  <a:pt x="4919472" y="1883664"/>
                </a:cubicBezTo>
                <a:cubicBezTo>
                  <a:pt x="4935950" y="1900142"/>
                  <a:pt x="4952057" y="1919836"/>
                  <a:pt x="4974336" y="1929384"/>
                </a:cubicBezTo>
                <a:cubicBezTo>
                  <a:pt x="4985887" y="1934334"/>
                  <a:pt x="4998720" y="1935480"/>
                  <a:pt x="5010912" y="1938528"/>
                </a:cubicBezTo>
                <a:cubicBezTo>
                  <a:pt x="5089528" y="1990939"/>
                  <a:pt x="4990060" y="1928102"/>
                  <a:pt x="5065776" y="1965960"/>
                </a:cubicBezTo>
                <a:cubicBezTo>
                  <a:pt x="5075606" y="1970875"/>
                  <a:pt x="5083378" y="1979333"/>
                  <a:pt x="5093208" y="1984248"/>
                </a:cubicBezTo>
                <a:cubicBezTo>
                  <a:pt x="5106326" y="1990807"/>
                  <a:pt x="5145497" y="1999606"/>
                  <a:pt x="5157216" y="2002536"/>
                </a:cubicBezTo>
                <a:cubicBezTo>
                  <a:pt x="5191821" y="2025606"/>
                  <a:pt x="5176877" y="2013053"/>
                  <a:pt x="5202936" y="2039112"/>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sp>
        <p:nvSpPr>
          <p:cNvPr id="19" name="CasellaDiTesto 18">
            <a:extLst>
              <a:ext uri="{FF2B5EF4-FFF2-40B4-BE49-F238E27FC236}">
                <a16:creationId xmlns:a16="http://schemas.microsoft.com/office/drawing/2014/main" id="{14F4CB7C-687A-4E47-8470-AA26BD7DC4D9}"/>
              </a:ext>
            </a:extLst>
          </p:cNvPr>
          <p:cNvSpPr txBox="1"/>
          <p:nvPr/>
        </p:nvSpPr>
        <p:spPr>
          <a:xfrm>
            <a:off x="1262708" y="141732"/>
            <a:ext cx="5595292" cy="1846659"/>
          </a:xfrm>
          <a:prstGeom prst="rect">
            <a:avLst/>
          </a:prstGeom>
          <a:noFill/>
        </p:spPr>
        <p:txBody>
          <a:bodyPr wrap="square" rtlCol="0">
            <a:spAutoFit/>
          </a:bodyPr>
          <a:lstStyle/>
          <a:p>
            <a:pPr algn="ctr"/>
            <a:r>
              <a:rPr lang="it-IT" sz="1600" b="1" dirty="0">
                <a:solidFill>
                  <a:schemeClr val="bg1">
                    <a:lumMod val="95000"/>
                  </a:schemeClr>
                </a:solidFill>
              </a:rPr>
              <a:t>MISSION</a:t>
            </a:r>
          </a:p>
          <a:p>
            <a:pPr algn="ctr"/>
            <a:r>
              <a:rPr lang="it-IT" sz="1400" dirty="0">
                <a:solidFill>
                  <a:schemeClr val="bg1">
                    <a:lumMod val="95000"/>
                  </a:schemeClr>
                </a:solidFill>
              </a:rPr>
              <a:t>Nell’educazione infantile non è importante trasmettere al bambino quantità di nozioni e contenuti che si accumulano senza filo di senso, ma promuovere esperienze concrete, significative, centrate sulla persona che apprende e la ricerca di soluzioni ai problemi che si incontrano nel quotidiano, favorendo la costruzione di strumenti di conoscenza di sé  stessi in rapporto agli altri, e del mondo</a:t>
            </a:r>
          </a:p>
          <a:p>
            <a:pPr algn="ctr"/>
            <a:endParaRPr lang="it-IT" sz="1400" b="1" dirty="0">
              <a:solidFill>
                <a:schemeClr val="bg1">
                  <a:lumMod val="95000"/>
                </a:schemeClr>
              </a:solidFill>
            </a:endParaRPr>
          </a:p>
        </p:txBody>
      </p:sp>
      <p:sp>
        <p:nvSpPr>
          <p:cNvPr id="3" name="CasellaDiTesto 2">
            <a:extLst>
              <a:ext uri="{FF2B5EF4-FFF2-40B4-BE49-F238E27FC236}">
                <a16:creationId xmlns:a16="http://schemas.microsoft.com/office/drawing/2014/main" id="{88CAC9E1-6DA5-44F7-B211-434EC4BC0980}"/>
              </a:ext>
            </a:extLst>
          </p:cNvPr>
          <p:cNvSpPr txBox="1"/>
          <p:nvPr/>
        </p:nvSpPr>
        <p:spPr>
          <a:xfrm>
            <a:off x="3958935" y="7804739"/>
            <a:ext cx="2260600" cy="1477328"/>
          </a:xfrm>
          <a:prstGeom prst="rect">
            <a:avLst/>
          </a:prstGeom>
          <a:noFill/>
        </p:spPr>
        <p:txBody>
          <a:bodyPr wrap="square" rtlCol="0">
            <a:spAutoFit/>
          </a:bodyPr>
          <a:lstStyle/>
          <a:p>
            <a:pPr algn="ctr"/>
            <a:r>
              <a:rPr lang="it-IT" b="1" dirty="0"/>
              <a:t>NIDO COME LUOGO EDUCATIVO IN CUI SI INTEGRANO </a:t>
            </a:r>
          </a:p>
          <a:p>
            <a:pPr algn="ctr"/>
            <a:r>
              <a:rPr lang="it-IT" b="1" dirty="0"/>
              <a:t>CURA E APPRENDIMENTO</a:t>
            </a:r>
          </a:p>
        </p:txBody>
      </p:sp>
      <p:sp>
        <p:nvSpPr>
          <p:cNvPr id="5" name="Rettangolo 4">
            <a:extLst>
              <a:ext uri="{FF2B5EF4-FFF2-40B4-BE49-F238E27FC236}">
                <a16:creationId xmlns:a16="http://schemas.microsoft.com/office/drawing/2014/main" id="{6866F8BA-FABD-4570-889E-462EB38F775D}"/>
              </a:ext>
            </a:extLst>
          </p:cNvPr>
          <p:cNvSpPr/>
          <p:nvPr/>
        </p:nvSpPr>
        <p:spPr>
          <a:xfrm>
            <a:off x="41561" y="3270277"/>
            <a:ext cx="1648691" cy="52629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403F1D46-C3DF-4D7E-B754-0FF87FAAA122}"/>
              </a:ext>
            </a:extLst>
          </p:cNvPr>
          <p:cNvSpPr txBox="1"/>
          <p:nvPr/>
        </p:nvSpPr>
        <p:spPr>
          <a:xfrm>
            <a:off x="138541" y="3422059"/>
            <a:ext cx="1482436" cy="5262979"/>
          </a:xfrm>
          <a:prstGeom prst="rect">
            <a:avLst/>
          </a:prstGeom>
          <a:noFill/>
        </p:spPr>
        <p:txBody>
          <a:bodyPr wrap="square" rtlCol="0">
            <a:spAutoFit/>
          </a:bodyPr>
          <a:lstStyle/>
          <a:p>
            <a:pPr algn="ctr"/>
            <a:r>
              <a:rPr lang="it-IT" sz="1200" dirty="0">
                <a:ea typeface="Calibri" panose="020F0502020204030204" pitchFamily="34" charset="0"/>
              </a:rPr>
              <a:t> In collaborazione con il </a:t>
            </a:r>
            <a:r>
              <a:rPr lang="it-IT" sz="1200" b="1" i="1" dirty="0">
                <a:solidFill>
                  <a:srgbClr val="FF0000"/>
                </a:solidFill>
                <a:ea typeface="Calibri" panose="020F0502020204030204" pitchFamily="34" charset="0"/>
              </a:rPr>
              <a:t>flauto magico</a:t>
            </a:r>
            <a:r>
              <a:rPr lang="it-IT" sz="1200" dirty="0">
                <a:solidFill>
                  <a:srgbClr val="FF0000"/>
                </a:solidFill>
                <a:ea typeface="Calibri" panose="020F0502020204030204" pitchFamily="34" charset="0"/>
              </a:rPr>
              <a:t>, </a:t>
            </a:r>
            <a:r>
              <a:rPr lang="it-IT" sz="1200" dirty="0">
                <a:ea typeface="Calibri" panose="020F0502020204030204" pitchFamily="34" charset="0"/>
              </a:rPr>
              <a:t>il servizio progetta percorsi che  partono dal cambiamento di attenzione e di cultura verso quegli a</a:t>
            </a:r>
            <a:r>
              <a:rPr lang="it-IT" sz="1200" i="1" dirty="0">
                <a:ea typeface="Calibri" panose="020F0502020204030204" pitchFamily="34" charset="0"/>
              </a:rPr>
              <a:t>tteggiamenti rumorosi </a:t>
            </a:r>
            <a:r>
              <a:rPr lang="it-IT" sz="1200" dirty="0">
                <a:ea typeface="Calibri" panose="020F0502020204030204" pitchFamily="34" charset="0"/>
              </a:rPr>
              <a:t>prodotti in modo spontaneo dai bambini per trasformarli in occasioni di esplorazione e ricerca sonora dove il suono diventa una forma di comunicazione, conoscenza ed interazione che porta a  consolidare ed arricchire le capacità percettive, logiche, motorie e soprattutto affettivo-sociali. </a:t>
            </a:r>
            <a:endParaRPr lang="it-IT" sz="1200" dirty="0"/>
          </a:p>
          <a:p>
            <a:pPr algn="ctr"/>
            <a:endParaRPr lang="it-IT" sz="1200" dirty="0"/>
          </a:p>
        </p:txBody>
      </p:sp>
      <p:sp>
        <p:nvSpPr>
          <p:cNvPr id="10" name="CasellaDiTesto 9">
            <a:extLst>
              <a:ext uri="{FF2B5EF4-FFF2-40B4-BE49-F238E27FC236}">
                <a16:creationId xmlns:a16="http://schemas.microsoft.com/office/drawing/2014/main" id="{894C1CFE-9F50-4DD3-A637-E9181AB57F7A}"/>
              </a:ext>
            </a:extLst>
          </p:cNvPr>
          <p:cNvSpPr txBox="1"/>
          <p:nvPr/>
        </p:nvSpPr>
        <p:spPr>
          <a:xfrm>
            <a:off x="266695" y="2586932"/>
            <a:ext cx="3581400" cy="461665"/>
          </a:xfrm>
          <a:prstGeom prst="rect">
            <a:avLst/>
          </a:prstGeom>
          <a:noFill/>
        </p:spPr>
        <p:txBody>
          <a:bodyPr wrap="square">
            <a:spAutoFit/>
          </a:bodyPr>
          <a:lstStyle/>
          <a:p>
            <a:pPr algn="ctr"/>
            <a:r>
              <a:rPr lang="it-IT" sz="1200" b="1" dirty="0">
                <a:solidFill>
                  <a:srgbClr val="FF0000"/>
                </a:solidFill>
              </a:rPr>
              <a:t>Nella testa di un bambino c’è posto</a:t>
            </a:r>
          </a:p>
          <a:p>
            <a:pPr algn="ctr"/>
            <a:r>
              <a:rPr lang="it-IT" sz="1200" b="1" dirty="0">
                <a:solidFill>
                  <a:srgbClr val="FF0000"/>
                </a:solidFill>
              </a:rPr>
              <a:t> per più lingue e più intelligenze</a:t>
            </a:r>
            <a:endParaRPr lang="it-IT" sz="1200" dirty="0">
              <a:solidFill>
                <a:srgbClr val="FF0000"/>
              </a:solidFill>
            </a:endParaRPr>
          </a:p>
        </p:txBody>
      </p:sp>
      <p:sp>
        <p:nvSpPr>
          <p:cNvPr id="15" name="CasellaDiTesto 14">
            <a:extLst>
              <a:ext uri="{FF2B5EF4-FFF2-40B4-BE49-F238E27FC236}">
                <a16:creationId xmlns:a16="http://schemas.microsoft.com/office/drawing/2014/main" id="{C914773C-5BD3-4450-8F96-58508ABB787E}"/>
              </a:ext>
            </a:extLst>
          </p:cNvPr>
          <p:cNvSpPr txBox="1"/>
          <p:nvPr/>
        </p:nvSpPr>
        <p:spPr>
          <a:xfrm>
            <a:off x="1750230" y="3071662"/>
            <a:ext cx="2821765" cy="2677656"/>
          </a:xfrm>
          <a:prstGeom prst="rect">
            <a:avLst/>
          </a:prstGeom>
          <a:noFill/>
          <a:ln>
            <a:solidFill>
              <a:srgbClr val="FF0000"/>
            </a:solidFill>
          </a:ln>
        </p:spPr>
        <p:txBody>
          <a:bodyPr wrap="square">
            <a:spAutoFit/>
          </a:bodyPr>
          <a:lstStyle/>
          <a:p>
            <a:pPr algn="just"/>
            <a:r>
              <a:rPr lang="it-IT" sz="1200" kern="1200" dirty="0">
                <a:solidFill>
                  <a:srgbClr val="000000"/>
                </a:solidFill>
                <a:effectLst/>
                <a:ea typeface="+mn-ea"/>
                <a:cs typeface="Times New Roman" panose="02020603050405020304" pitchFamily="18" charset="0"/>
              </a:rPr>
              <a:t>Quello</a:t>
            </a:r>
            <a:r>
              <a:rPr lang="it-IT" sz="1200" b="1" kern="1200" dirty="0">
                <a:solidFill>
                  <a:srgbClr val="000000"/>
                </a:solidFill>
                <a:effectLst/>
                <a:ea typeface="+mn-ea"/>
                <a:cs typeface="Times New Roman" panose="02020603050405020304" pitchFamily="18" charset="0"/>
              </a:rPr>
              <a:t> </a:t>
            </a:r>
            <a:r>
              <a:rPr lang="it-IT" sz="1200" b="1" i="1" kern="1200" dirty="0">
                <a:solidFill>
                  <a:srgbClr val="FF0000"/>
                </a:solidFill>
                <a:effectLst/>
                <a:ea typeface="+mn-ea"/>
                <a:cs typeface="Times New Roman" panose="02020603050405020304" pitchFamily="18" charset="0"/>
              </a:rPr>
              <a:t>bilingue</a:t>
            </a:r>
            <a:r>
              <a:rPr lang="it-IT" sz="1200" kern="1200" dirty="0">
                <a:solidFill>
                  <a:srgbClr val="000000"/>
                </a:solidFill>
                <a:effectLst/>
                <a:ea typeface="+mn-ea"/>
                <a:cs typeface="Times New Roman" panose="02020603050405020304" pitchFamily="18" charset="0"/>
              </a:rPr>
              <a:t> è un </a:t>
            </a:r>
            <a:r>
              <a:rPr lang="it-IT" sz="1200" dirty="0">
                <a:effectLst/>
                <a:ea typeface="Calibri" panose="020F0502020204030204" pitchFamily="34" charset="0"/>
                <a:cs typeface="Times New Roman" panose="02020603050405020304" pitchFamily="18" charset="0"/>
              </a:rPr>
              <a:t>progetto di avvicinamento alla lingua inglese attraverso una metodologia che sollecita la curiosità dei bambini e ne sostiene il desiderio di conoscere e comunicare privilegiando il gioco e la relazione. E’ una co-progettazione nuova che vede l’inclusione all’interno dell’equipe l’educatrice madrelingua, affinché i contesti usuali di gioco e di esperienza, ma anche quelli consueti della  merenda, dell’appello, del pasto e dell’ apparecchiatura si trasformino in contesti immersivi anche in lingua inglese </a:t>
            </a:r>
            <a:endParaRPr lang="it-IT" sz="1200" dirty="0"/>
          </a:p>
        </p:txBody>
      </p:sp>
    </p:spTree>
    <p:extLst>
      <p:ext uri="{BB962C8B-B14F-4D97-AF65-F5344CB8AC3E}">
        <p14:creationId xmlns:p14="http://schemas.microsoft.com/office/powerpoint/2010/main" val="2599821433"/>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TotalTime>
  <Words>756</Words>
  <Application>Microsoft Office PowerPoint</Application>
  <PresentationFormat>A4 (21x29,7 cm)</PresentationFormat>
  <Paragraphs>30</Paragraphs>
  <Slides>2</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vt:i4>
      </vt:variant>
    </vt:vector>
  </HeadingPairs>
  <TitlesOfParts>
    <vt:vector size="6" baseType="lpstr">
      <vt:lpstr>Arial</vt:lpstr>
      <vt:lpstr>Calibri</vt:lpstr>
      <vt:lpstr>Calibri Light</vt:lpstr>
      <vt:lpstr>Tema di Office</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Colorado Infanzia</dc:creator>
  <cp:lastModifiedBy>Grillo</cp:lastModifiedBy>
  <cp:revision>22</cp:revision>
  <cp:lastPrinted>2021-02-17T10:02:19Z</cp:lastPrinted>
  <dcterms:created xsi:type="dcterms:W3CDTF">2021-02-16T13:39:03Z</dcterms:created>
  <dcterms:modified xsi:type="dcterms:W3CDTF">2021-03-16T10:42:32Z</dcterms:modified>
</cp:coreProperties>
</file>