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6858000" cy="9906000" type="A4"/>
  <p:notesSz cx="68580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5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697" y="261620"/>
            <a:ext cx="6294120" cy="8678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9990">
              <a:lnSpc>
                <a:spcPct val="100000"/>
              </a:lnSpc>
              <a:spcBef>
                <a:spcPts val="100"/>
              </a:spcBef>
            </a:pPr>
            <a:r>
              <a:rPr sz="1400" b="1" spc="-60" dirty="0">
                <a:solidFill>
                  <a:srgbClr val="7E7E7E"/>
                </a:solidFill>
                <a:latin typeface="Arial"/>
                <a:cs typeface="Arial"/>
              </a:rPr>
              <a:t>Orario </a:t>
            </a:r>
            <a:r>
              <a:rPr sz="1400" b="1" spc="-65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b="1" spc="-1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7E7E7E"/>
                </a:solidFill>
                <a:latin typeface="Arial"/>
                <a:cs typeface="Arial"/>
              </a:rPr>
              <a:t>frequenza</a:t>
            </a:r>
            <a:endParaRPr sz="1400">
              <a:latin typeface="Arial"/>
              <a:cs typeface="Arial"/>
            </a:endParaRPr>
          </a:p>
          <a:p>
            <a:pPr marL="2459990" marR="78105">
              <a:lnSpc>
                <a:spcPct val="100000"/>
              </a:lnSpc>
            </a:pP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Ingresso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dalle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8.00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alle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9.00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con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possibilità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di  </a:t>
            </a:r>
            <a:r>
              <a:rPr sz="1400" spc="-75" dirty="0">
                <a:solidFill>
                  <a:srgbClr val="7E7E7E"/>
                </a:solidFill>
                <a:latin typeface="Arial"/>
                <a:cs typeface="Arial"/>
              </a:rPr>
              <a:t>accesso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anticipato</a:t>
            </a:r>
            <a:r>
              <a:rPr sz="1400" spc="-2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alle 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7.30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uscita dalle </a:t>
            </a:r>
            <a:r>
              <a:rPr sz="1400" spc="-114" dirty="0">
                <a:solidFill>
                  <a:srgbClr val="7E7E7E"/>
                </a:solidFill>
                <a:latin typeface="Arial"/>
                <a:cs typeface="Arial"/>
              </a:rPr>
              <a:t>15.45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alle</a:t>
            </a:r>
            <a:endParaRPr sz="1400">
              <a:latin typeface="Arial"/>
              <a:cs typeface="Arial"/>
            </a:endParaRPr>
          </a:p>
          <a:p>
            <a:pPr marL="2459990" marR="539115">
              <a:lnSpc>
                <a:spcPct val="100000"/>
              </a:lnSpc>
            </a:pPr>
            <a:r>
              <a:rPr sz="1400" spc="-130" dirty="0">
                <a:solidFill>
                  <a:srgbClr val="7E7E7E"/>
                </a:solidFill>
                <a:latin typeface="Arial"/>
                <a:cs typeface="Arial"/>
              </a:rPr>
              <a:t>16.15.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Possibilità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spc="-2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attivazione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servizio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di 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Prolungamento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Orario dalle </a:t>
            </a:r>
            <a:r>
              <a:rPr sz="1400" spc="-145" dirty="0">
                <a:solidFill>
                  <a:srgbClr val="7E7E7E"/>
                </a:solidFill>
                <a:latin typeface="Arial"/>
                <a:cs typeface="Arial"/>
              </a:rPr>
              <a:t>16.15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alle</a:t>
            </a:r>
            <a:r>
              <a:rPr sz="1400" spc="-18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45" dirty="0">
                <a:solidFill>
                  <a:srgbClr val="7E7E7E"/>
                </a:solidFill>
                <a:latin typeface="Arial"/>
                <a:cs typeface="Arial"/>
              </a:rPr>
              <a:t>18.15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5"/>
              </a:spcBef>
            </a:pPr>
            <a:r>
              <a:rPr sz="1400" b="1" spc="-15" dirty="0">
                <a:solidFill>
                  <a:srgbClr val="7E7E7E"/>
                </a:solidFill>
                <a:latin typeface="Arial"/>
                <a:cs typeface="Arial"/>
              </a:rPr>
              <a:t>Il </a:t>
            </a:r>
            <a:r>
              <a:rPr sz="1400" b="1" spc="-70" dirty="0">
                <a:solidFill>
                  <a:srgbClr val="7E7E7E"/>
                </a:solidFill>
                <a:latin typeface="Arial"/>
                <a:cs typeface="Arial"/>
              </a:rPr>
              <a:t>Nido </a:t>
            </a:r>
            <a:r>
              <a:rPr sz="1400" b="1" spc="-60" dirty="0">
                <a:solidFill>
                  <a:srgbClr val="7E7E7E"/>
                </a:solidFill>
                <a:latin typeface="Arial"/>
                <a:cs typeface="Arial"/>
              </a:rPr>
              <a:t>d’Infanzia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un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servizio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educativo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dedicato 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ai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alle 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Famiglie,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le 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sue 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finalità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sono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la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formazione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dei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delle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bambine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la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partecipazione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delle 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famiglie.</a:t>
            </a:r>
            <a:r>
              <a:rPr sz="1400" spc="-7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Il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nido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un</a:t>
            </a:r>
            <a:r>
              <a:rPr sz="1400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contesto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esplorativo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un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ambiente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ascolto</a:t>
            </a:r>
            <a:r>
              <a:rPr sz="1400" spc="-6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ricerca,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dove</a:t>
            </a:r>
            <a:r>
              <a:rPr sz="1400" spc="-6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i 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le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bambine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attraverso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le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loro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indagini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sperimentazioni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trasformano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le  abilità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in competenze</a:t>
            </a:r>
            <a:r>
              <a:rPr sz="1400" i="1" spc="-20" dirty="0">
                <a:solidFill>
                  <a:srgbClr val="7E7E7E"/>
                </a:solidFill>
                <a:latin typeface="Carlito"/>
                <a:cs typeface="Carlito"/>
              </a:rPr>
              <a:t>. </a:t>
            </a:r>
            <a:r>
              <a:rPr sz="1400" b="1" i="1" spc="-15" dirty="0">
                <a:solidFill>
                  <a:srgbClr val="7E7E7E"/>
                </a:solidFill>
                <a:latin typeface="Times New Roman"/>
                <a:cs typeface="Times New Roman"/>
              </a:rPr>
              <a:t>L’elemento </a:t>
            </a:r>
            <a:r>
              <a:rPr sz="1400" b="1" i="1" spc="-70" dirty="0">
                <a:solidFill>
                  <a:srgbClr val="7E7E7E"/>
                </a:solidFill>
                <a:latin typeface="Arial"/>
                <a:cs typeface="Arial"/>
              </a:rPr>
              <a:t>caratterizzante </a:t>
            </a:r>
            <a:r>
              <a:rPr sz="1400" b="1" i="1" spc="-45" dirty="0">
                <a:solidFill>
                  <a:srgbClr val="7E7E7E"/>
                </a:solidFill>
                <a:latin typeface="Arial"/>
                <a:cs typeface="Arial"/>
              </a:rPr>
              <a:t>il </a:t>
            </a:r>
            <a:r>
              <a:rPr sz="1400" b="1" i="1" spc="-95" dirty="0">
                <a:solidFill>
                  <a:srgbClr val="7E7E7E"/>
                </a:solidFill>
                <a:latin typeface="Arial"/>
                <a:cs typeface="Arial"/>
              </a:rPr>
              <a:t>nido </a:t>
            </a:r>
            <a:r>
              <a:rPr sz="1400" b="1" i="1" spc="-120" dirty="0">
                <a:solidFill>
                  <a:srgbClr val="7E7E7E"/>
                </a:solidFill>
                <a:latin typeface="Arial"/>
                <a:cs typeface="Arial"/>
              </a:rPr>
              <a:t>Don Zeno </a:t>
            </a:r>
            <a:r>
              <a:rPr sz="1400" b="1" i="1" spc="-105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b="1" i="1" spc="10" dirty="0">
                <a:solidFill>
                  <a:srgbClr val="7E7E7E"/>
                </a:solidFill>
                <a:latin typeface="Times New Roman"/>
                <a:cs typeface="Times New Roman"/>
              </a:rPr>
              <a:t>l’orientamento  </a:t>
            </a:r>
            <a:r>
              <a:rPr sz="1400" b="1" i="1" spc="-30" dirty="0">
                <a:solidFill>
                  <a:srgbClr val="7E7E7E"/>
                </a:solidFill>
                <a:latin typeface="Times New Roman"/>
                <a:cs typeface="Times New Roman"/>
              </a:rPr>
              <a:t>all’inclusione</a:t>
            </a:r>
            <a:r>
              <a:rPr sz="1400" b="1" i="1" spc="-7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400" b="1" i="1" spc="-10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400" b="1" i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55" dirty="0">
                <a:solidFill>
                  <a:srgbClr val="7E7E7E"/>
                </a:solidFill>
                <a:latin typeface="Arial"/>
                <a:cs typeface="Arial"/>
              </a:rPr>
              <a:t>alla</a:t>
            </a:r>
            <a:r>
              <a:rPr sz="1400" b="1" i="1" spc="-114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90" dirty="0">
                <a:solidFill>
                  <a:srgbClr val="7E7E7E"/>
                </a:solidFill>
                <a:latin typeface="Arial"/>
                <a:cs typeface="Arial"/>
              </a:rPr>
              <a:t>partecipazione</a:t>
            </a:r>
            <a:r>
              <a:rPr sz="1400" b="1" i="1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75" dirty="0">
                <a:solidFill>
                  <a:srgbClr val="7E7E7E"/>
                </a:solidFill>
                <a:latin typeface="Arial"/>
                <a:cs typeface="Arial"/>
              </a:rPr>
              <a:t>delle</a:t>
            </a:r>
            <a:r>
              <a:rPr sz="1400" b="1" i="1" spc="-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70" dirty="0">
                <a:solidFill>
                  <a:srgbClr val="7E7E7E"/>
                </a:solidFill>
                <a:latin typeface="Arial"/>
                <a:cs typeface="Arial"/>
              </a:rPr>
              <a:t>famiglie,</a:t>
            </a:r>
            <a:r>
              <a:rPr sz="1400" b="1" i="1" spc="-1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65" dirty="0">
                <a:solidFill>
                  <a:srgbClr val="7E7E7E"/>
                </a:solidFill>
                <a:latin typeface="Arial"/>
                <a:cs typeface="Arial"/>
              </a:rPr>
              <a:t>dalla</a:t>
            </a:r>
            <a:r>
              <a:rPr sz="1400" b="1" i="1" spc="-114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65" dirty="0">
                <a:solidFill>
                  <a:srgbClr val="7E7E7E"/>
                </a:solidFill>
                <a:latin typeface="Arial"/>
                <a:cs typeface="Arial"/>
              </a:rPr>
              <a:t>quotidianità</a:t>
            </a:r>
            <a:r>
              <a:rPr sz="1400" b="1" i="1" spc="-1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65" dirty="0">
                <a:solidFill>
                  <a:srgbClr val="7E7E7E"/>
                </a:solidFill>
                <a:latin typeface="Arial"/>
                <a:cs typeface="Arial"/>
              </a:rPr>
              <a:t>ai</a:t>
            </a:r>
            <a:r>
              <a:rPr sz="1400" b="1" i="1" spc="-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i="1" spc="-55" dirty="0">
                <a:solidFill>
                  <a:srgbClr val="7E7E7E"/>
                </a:solidFill>
                <a:latin typeface="Arial"/>
                <a:cs typeface="Arial"/>
              </a:rPr>
              <a:t>progetti.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12700" marR="2305050" algn="just">
              <a:lnSpc>
                <a:spcPct val="100000"/>
              </a:lnSpc>
            </a:pPr>
            <a:r>
              <a:rPr sz="1400" b="1" spc="-85" dirty="0">
                <a:solidFill>
                  <a:srgbClr val="7E7E7E"/>
                </a:solidFill>
                <a:latin typeface="Arial"/>
                <a:cs typeface="Arial"/>
              </a:rPr>
              <a:t>L’educatore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ha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ruolo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centrale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per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lo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sviluppo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  bambino: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spc="-65" dirty="0">
                <a:solidFill>
                  <a:srgbClr val="7E7E7E"/>
                </a:solidFill>
                <a:latin typeface="Arial"/>
                <a:cs typeface="Arial"/>
              </a:rPr>
              <a:t>capace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ascoltare,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accogliere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i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loro 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bisogni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sollecitare le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loro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curiosità. 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Costruisce 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insieme 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ai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nuove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teorie,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nuovi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saperi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predispone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progetta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spazi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favorevoli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alla 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sperimentazione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in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contesti </a:t>
            </a:r>
            <a:r>
              <a:rPr sz="1400" spc="-50" dirty="0">
                <a:solidFill>
                  <a:srgbClr val="7E7E7E"/>
                </a:solidFill>
                <a:latin typeface="Arial"/>
                <a:cs typeface="Arial"/>
              </a:rPr>
              <a:t>che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portano </a:t>
            </a:r>
            <a:r>
              <a:rPr sz="1400" spc="-90" dirty="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nuovi  apprendimenti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2265680" marR="5715" algn="just">
              <a:lnSpc>
                <a:spcPct val="100000"/>
              </a:lnSpc>
            </a:pPr>
            <a:r>
              <a:rPr sz="1400" b="1" spc="-90" dirty="0">
                <a:solidFill>
                  <a:srgbClr val="7E7E7E"/>
                </a:solidFill>
                <a:latin typeface="Arial"/>
                <a:cs typeface="Arial"/>
              </a:rPr>
              <a:t>IL </a:t>
            </a:r>
            <a:r>
              <a:rPr sz="1400" b="1" spc="-95" dirty="0">
                <a:solidFill>
                  <a:srgbClr val="7E7E7E"/>
                </a:solidFill>
                <a:latin typeface="Arial"/>
                <a:cs typeface="Arial"/>
              </a:rPr>
              <a:t>Bambino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nel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momento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in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cui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in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relazione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con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gli 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altri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l’ambiente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produce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il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proprio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sviluppo. </a:t>
            </a:r>
            <a:r>
              <a:rPr sz="1400" spc="-100" dirty="0">
                <a:solidFill>
                  <a:srgbClr val="7E7E7E"/>
                </a:solidFill>
                <a:latin typeface="Arial"/>
                <a:cs typeface="Arial"/>
              </a:rPr>
              <a:t>E’ 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orientato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al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protagonismo,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è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interattivo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competente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lo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scambio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continuo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l’ambiente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gli 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adulti di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riferimento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gli </a:t>
            </a:r>
            <a:r>
              <a:rPr sz="1400" spc="5" dirty="0">
                <a:solidFill>
                  <a:srgbClr val="7E7E7E"/>
                </a:solidFill>
                <a:latin typeface="Arial"/>
                <a:cs typeface="Arial"/>
              </a:rPr>
              <a:t>permettono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elaborare 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ipotesi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teorie 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alla 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base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dei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suoi</a:t>
            </a:r>
            <a:r>
              <a:rPr sz="1400" spc="-1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apprendimenti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  <a:p>
            <a:pPr marL="12700" marR="2306320" algn="just">
              <a:lnSpc>
                <a:spcPct val="100000"/>
              </a:lnSpc>
            </a:pPr>
            <a:r>
              <a:rPr sz="1400" b="1" spc="-120" dirty="0">
                <a:solidFill>
                  <a:srgbClr val="7E7E7E"/>
                </a:solidFill>
                <a:latin typeface="Arial"/>
                <a:cs typeface="Arial"/>
              </a:rPr>
              <a:t>Le </a:t>
            </a:r>
            <a:r>
              <a:rPr sz="1400" b="1" spc="-80" dirty="0">
                <a:solidFill>
                  <a:srgbClr val="7E7E7E"/>
                </a:solidFill>
                <a:latin typeface="Arial"/>
                <a:cs typeface="Arial"/>
              </a:rPr>
              <a:t>Famiglie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sono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partner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educazionali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con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i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quali 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condividere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la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crescita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dei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loro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15" dirty="0">
                <a:solidFill>
                  <a:srgbClr val="7E7E7E"/>
                </a:solidFill>
                <a:latin typeface="Arial"/>
                <a:cs typeface="Arial"/>
              </a:rPr>
              <a:t>costruire  </a:t>
            </a:r>
            <a:r>
              <a:rPr sz="1400" spc="20" dirty="0">
                <a:solidFill>
                  <a:srgbClr val="7E7E7E"/>
                </a:solidFill>
                <a:latin typeface="Arial"/>
                <a:cs typeface="Arial"/>
              </a:rPr>
              <a:t>progetti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co-partecipati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</a:t>
            </a:r>
            <a:r>
              <a:rPr sz="1400" spc="-3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nido.</a:t>
            </a:r>
            <a:endParaRPr sz="1400">
              <a:latin typeface="Arial"/>
              <a:cs typeface="Arial"/>
            </a:endParaRPr>
          </a:p>
          <a:p>
            <a:pPr marL="12700" marR="2306320" algn="just">
              <a:lnSpc>
                <a:spcPct val="100000"/>
              </a:lnSpc>
              <a:spcBef>
                <a:spcPts val="5"/>
              </a:spcBef>
            </a:pPr>
            <a:r>
              <a:rPr sz="1400" b="1" spc="-135" dirty="0">
                <a:solidFill>
                  <a:srgbClr val="7E7E7E"/>
                </a:solidFill>
                <a:latin typeface="Arial"/>
                <a:cs typeface="Arial"/>
              </a:rPr>
              <a:t>La </a:t>
            </a:r>
            <a:r>
              <a:rPr sz="1400" b="1" spc="-90" dirty="0">
                <a:solidFill>
                  <a:srgbClr val="7E7E7E"/>
                </a:solidFill>
                <a:latin typeface="Arial"/>
                <a:cs typeface="Arial"/>
              </a:rPr>
              <a:t>condivisione </a:t>
            </a:r>
            <a:r>
              <a:rPr sz="1400" b="1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b="1" spc="-40" dirty="0">
                <a:solidFill>
                  <a:srgbClr val="7E7E7E"/>
                </a:solidFill>
                <a:latin typeface="Arial"/>
                <a:cs typeface="Arial"/>
              </a:rPr>
              <a:t>il </a:t>
            </a:r>
            <a:r>
              <a:rPr sz="1400" b="1" spc="-55" dirty="0">
                <a:solidFill>
                  <a:srgbClr val="7E7E7E"/>
                </a:solidFill>
                <a:latin typeface="Arial"/>
                <a:cs typeface="Arial"/>
              </a:rPr>
              <a:t>confronto </a:t>
            </a:r>
            <a:r>
              <a:rPr sz="1400" b="1" spc="-85" dirty="0">
                <a:solidFill>
                  <a:srgbClr val="7E7E7E"/>
                </a:solidFill>
                <a:latin typeface="Arial"/>
                <a:cs typeface="Arial"/>
              </a:rPr>
              <a:t>sulle </a:t>
            </a:r>
            <a:r>
              <a:rPr sz="1400" b="1" spc="-75" dirty="0">
                <a:solidFill>
                  <a:srgbClr val="7E7E7E"/>
                </a:solidFill>
                <a:latin typeface="Arial"/>
                <a:cs typeface="Arial"/>
              </a:rPr>
              <a:t>competenze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i  </a:t>
            </a:r>
            <a:r>
              <a:rPr sz="1400" spc="-30" dirty="0">
                <a:solidFill>
                  <a:srgbClr val="7E7E7E"/>
                </a:solidFill>
                <a:latin typeface="Arial"/>
                <a:cs typeface="Arial"/>
              </a:rPr>
              <a:t>bisogni dei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bambini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aiutano  maggiormente  </a:t>
            </a:r>
            <a:r>
              <a:rPr sz="1400" spc="-90" dirty="0">
                <a:solidFill>
                  <a:srgbClr val="7E7E7E"/>
                </a:solidFill>
                <a:latin typeface="Arial"/>
                <a:cs typeface="Arial"/>
              </a:rPr>
              <a:t>a 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sostenere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la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crescita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dell’identità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delle </a:t>
            </a:r>
            <a:r>
              <a:rPr sz="1400" spc="10" dirty="0">
                <a:solidFill>
                  <a:srgbClr val="7E7E7E"/>
                </a:solidFill>
                <a:latin typeface="Arial"/>
                <a:cs typeface="Arial"/>
              </a:rPr>
              <a:t>loro 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autonomie.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Questo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percorso </a:t>
            </a:r>
            <a:r>
              <a:rPr sz="1400" spc="-40" dirty="0">
                <a:solidFill>
                  <a:srgbClr val="7E7E7E"/>
                </a:solidFill>
                <a:latin typeface="Arial"/>
                <a:cs typeface="Arial"/>
              </a:rPr>
              <a:t>viene </a:t>
            </a:r>
            <a:r>
              <a:rPr sz="1400" spc="15" dirty="0">
                <a:solidFill>
                  <a:srgbClr val="7E7E7E"/>
                </a:solidFill>
                <a:latin typeface="Arial"/>
                <a:cs typeface="Arial"/>
              </a:rPr>
              <a:t>attuato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in </a:t>
            </a:r>
            <a:r>
              <a:rPr sz="1400" spc="-25" dirty="0">
                <a:solidFill>
                  <a:srgbClr val="7E7E7E"/>
                </a:solidFill>
                <a:latin typeface="Arial"/>
                <a:cs typeface="Arial"/>
              </a:rPr>
              <a:t>un  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clima</a:t>
            </a:r>
            <a:r>
              <a:rPr sz="140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Arial"/>
                <a:cs typeface="Arial"/>
              </a:rPr>
              <a:t>fiducia</a:t>
            </a:r>
            <a:r>
              <a:rPr sz="1400" spc="-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4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di</a:t>
            </a:r>
            <a:r>
              <a:rPr sz="1400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7E7E7E"/>
                </a:solidFill>
                <a:latin typeface="Arial"/>
                <a:cs typeface="Arial"/>
              </a:rPr>
              <a:t>corresponsabilità</a:t>
            </a:r>
            <a:r>
              <a:rPr sz="1400" b="1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spc="-75" dirty="0">
                <a:solidFill>
                  <a:srgbClr val="7E7E7E"/>
                </a:solidFill>
                <a:latin typeface="Arial"/>
                <a:cs typeface="Arial"/>
              </a:rPr>
              <a:t>educativa</a:t>
            </a:r>
            <a:r>
              <a:rPr sz="1400" spc="-75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200" y="7251192"/>
            <a:ext cx="2382011" cy="1626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252" y="5407152"/>
            <a:ext cx="2253996" cy="1502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8640" y="3521964"/>
            <a:ext cx="2119884" cy="1426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692" y="88392"/>
            <a:ext cx="2362200" cy="15971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280</Words>
  <Application>Microsoft Office PowerPoint</Application>
  <PresentationFormat>A4 (21x29,7 cm)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Player</dc:creator>
  <cp:lastModifiedBy>Administrator</cp:lastModifiedBy>
  <cp:revision>3</cp:revision>
  <dcterms:created xsi:type="dcterms:W3CDTF">2022-04-01T08:44:53Z</dcterms:created>
  <dcterms:modified xsi:type="dcterms:W3CDTF">2022-04-01T11:27:18Z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2022-04-01T00:00:00Z</vt:filetime>
  </property>
</Properties>
</file>