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7" r:id="rId2"/>
  </p:sldIdLst>
  <p:sldSz cx="6858000" cy="9906000" type="A4"/>
  <p:notesSz cx="6858000" cy="9906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6" d="100"/>
          <a:sy n="76" d="100"/>
        </p:scale>
        <p:origin x="-3456" y="-10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14350" y="3070860"/>
            <a:ext cx="5829300" cy="208025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028700" y="5547360"/>
            <a:ext cx="4800600" cy="2476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42900" y="2278380"/>
            <a:ext cx="2983230" cy="65379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531870" y="2278380"/>
            <a:ext cx="2983230" cy="65379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4/1/2022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4/1/2022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4/1/2022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42900" y="396240"/>
            <a:ext cx="6172200" cy="15849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42900" y="2278380"/>
            <a:ext cx="6172200" cy="65379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331720" y="9212580"/>
            <a:ext cx="2194560" cy="4953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42900" y="9212580"/>
            <a:ext cx="1577340" cy="4953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4937760" y="9212580"/>
            <a:ext cx="1577340" cy="4953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96697" y="261620"/>
            <a:ext cx="6294120" cy="86785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59990">
              <a:lnSpc>
                <a:spcPct val="100000"/>
              </a:lnSpc>
              <a:spcBef>
                <a:spcPts val="100"/>
              </a:spcBef>
            </a:pPr>
            <a:r>
              <a:rPr sz="1400" b="1" spc="-60" dirty="0">
                <a:solidFill>
                  <a:srgbClr val="7E7E7E"/>
                </a:solidFill>
                <a:latin typeface="Arial"/>
                <a:cs typeface="Arial"/>
              </a:rPr>
              <a:t>Orario </a:t>
            </a:r>
            <a:r>
              <a:rPr sz="1400" b="1" spc="-65" dirty="0">
                <a:solidFill>
                  <a:srgbClr val="7E7E7E"/>
                </a:solidFill>
                <a:latin typeface="Arial"/>
                <a:cs typeface="Arial"/>
              </a:rPr>
              <a:t>di</a:t>
            </a:r>
            <a:r>
              <a:rPr sz="1400" b="1" spc="-130" dirty="0">
                <a:solidFill>
                  <a:srgbClr val="7E7E7E"/>
                </a:solidFill>
                <a:latin typeface="Arial"/>
                <a:cs typeface="Arial"/>
              </a:rPr>
              <a:t> </a:t>
            </a:r>
            <a:r>
              <a:rPr sz="1400" b="1" spc="-65" dirty="0">
                <a:solidFill>
                  <a:srgbClr val="7E7E7E"/>
                </a:solidFill>
                <a:latin typeface="Arial"/>
                <a:cs typeface="Arial"/>
              </a:rPr>
              <a:t>frequenza</a:t>
            </a:r>
            <a:endParaRPr sz="1400">
              <a:latin typeface="Arial"/>
              <a:cs typeface="Arial"/>
            </a:endParaRPr>
          </a:p>
          <a:p>
            <a:pPr marL="2459990" marR="78105">
              <a:lnSpc>
                <a:spcPct val="100000"/>
              </a:lnSpc>
            </a:pPr>
            <a:r>
              <a:rPr sz="1400" spc="-45" dirty="0">
                <a:solidFill>
                  <a:srgbClr val="7E7E7E"/>
                </a:solidFill>
                <a:latin typeface="Arial"/>
                <a:cs typeface="Arial"/>
              </a:rPr>
              <a:t>Ingresso </a:t>
            </a:r>
            <a:r>
              <a:rPr sz="1400" spc="-35" dirty="0">
                <a:solidFill>
                  <a:srgbClr val="7E7E7E"/>
                </a:solidFill>
                <a:latin typeface="Arial"/>
                <a:cs typeface="Arial"/>
              </a:rPr>
              <a:t>dalle </a:t>
            </a:r>
            <a:r>
              <a:rPr sz="1400" spc="-25" dirty="0">
                <a:solidFill>
                  <a:srgbClr val="7E7E7E"/>
                </a:solidFill>
                <a:latin typeface="Arial"/>
                <a:cs typeface="Arial"/>
              </a:rPr>
              <a:t>8.00 </a:t>
            </a:r>
            <a:r>
              <a:rPr sz="1400" spc="-35" dirty="0">
                <a:solidFill>
                  <a:srgbClr val="7E7E7E"/>
                </a:solidFill>
                <a:latin typeface="Arial"/>
                <a:cs typeface="Arial"/>
              </a:rPr>
              <a:t>alle </a:t>
            </a:r>
            <a:r>
              <a:rPr sz="1400" spc="-20" dirty="0">
                <a:solidFill>
                  <a:srgbClr val="7E7E7E"/>
                </a:solidFill>
                <a:latin typeface="Arial"/>
                <a:cs typeface="Arial"/>
              </a:rPr>
              <a:t>9.00 </a:t>
            </a:r>
            <a:r>
              <a:rPr sz="1400" spc="-30" dirty="0">
                <a:solidFill>
                  <a:srgbClr val="7E7E7E"/>
                </a:solidFill>
                <a:latin typeface="Arial"/>
                <a:cs typeface="Arial"/>
              </a:rPr>
              <a:t>con </a:t>
            </a:r>
            <a:r>
              <a:rPr sz="1400" spc="-25" dirty="0">
                <a:solidFill>
                  <a:srgbClr val="7E7E7E"/>
                </a:solidFill>
                <a:latin typeface="Arial"/>
                <a:cs typeface="Arial"/>
              </a:rPr>
              <a:t>possibilità </a:t>
            </a:r>
            <a:r>
              <a:rPr sz="1400" spc="-15" dirty="0">
                <a:solidFill>
                  <a:srgbClr val="7E7E7E"/>
                </a:solidFill>
                <a:latin typeface="Arial"/>
                <a:cs typeface="Arial"/>
              </a:rPr>
              <a:t>di  </a:t>
            </a:r>
            <a:r>
              <a:rPr sz="1400" spc="-75" dirty="0">
                <a:solidFill>
                  <a:srgbClr val="7E7E7E"/>
                </a:solidFill>
                <a:latin typeface="Arial"/>
                <a:cs typeface="Arial"/>
              </a:rPr>
              <a:t>accesso </a:t>
            </a:r>
            <a:r>
              <a:rPr sz="1400" spc="-10" dirty="0">
                <a:solidFill>
                  <a:srgbClr val="7E7E7E"/>
                </a:solidFill>
                <a:latin typeface="Arial"/>
                <a:cs typeface="Arial"/>
              </a:rPr>
              <a:t>anticipato</a:t>
            </a:r>
            <a:r>
              <a:rPr sz="1400" spc="-285" dirty="0">
                <a:solidFill>
                  <a:srgbClr val="7E7E7E"/>
                </a:solidFill>
                <a:latin typeface="Arial"/>
                <a:cs typeface="Arial"/>
              </a:rPr>
              <a:t> </a:t>
            </a:r>
            <a:r>
              <a:rPr sz="1400" spc="-35" dirty="0">
                <a:solidFill>
                  <a:srgbClr val="7E7E7E"/>
                </a:solidFill>
                <a:latin typeface="Arial"/>
                <a:cs typeface="Arial"/>
              </a:rPr>
              <a:t>alle </a:t>
            </a:r>
            <a:r>
              <a:rPr sz="1400" spc="-70" dirty="0">
                <a:solidFill>
                  <a:srgbClr val="7E7E7E"/>
                </a:solidFill>
                <a:latin typeface="Arial"/>
                <a:cs typeface="Arial"/>
              </a:rPr>
              <a:t>7.30 </a:t>
            </a:r>
            <a:r>
              <a:rPr sz="1400" spc="-60" dirty="0">
                <a:solidFill>
                  <a:srgbClr val="7E7E7E"/>
                </a:solidFill>
                <a:latin typeface="Arial"/>
                <a:cs typeface="Arial"/>
              </a:rPr>
              <a:t>e </a:t>
            </a:r>
            <a:r>
              <a:rPr sz="1400" spc="-35" dirty="0">
                <a:solidFill>
                  <a:srgbClr val="7E7E7E"/>
                </a:solidFill>
                <a:latin typeface="Arial"/>
                <a:cs typeface="Arial"/>
              </a:rPr>
              <a:t>uscita dalle </a:t>
            </a:r>
            <a:r>
              <a:rPr sz="1400" spc="-114" dirty="0">
                <a:solidFill>
                  <a:srgbClr val="7E7E7E"/>
                </a:solidFill>
                <a:latin typeface="Arial"/>
                <a:cs typeface="Arial"/>
              </a:rPr>
              <a:t>15.45 </a:t>
            </a:r>
            <a:r>
              <a:rPr sz="1400" spc="-35" dirty="0">
                <a:solidFill>
                  <a:srgbClr val="7E7E7E"/>
                </a:solidFill>
                <a:latin typeface="Arial"/>
                <a:cs typeface="Arial"/>
              </a:rPr>
              <a:t>alle</a:t>
            </a:r>
            <a:endParaRPr sz="1400">
              <a:latin typeface="Arial"/>
              <a:cs typeface="Arial"/>
            </a:endParaRPr>
          </a:p>
          <a:p>
            <a:pPr marL="2459990" marR="539115">
              <a:lnSpc>
                <a:spcPct val="100000"/>
              </a:lnSpc>
            </a:pPr>
            <a:r>
              <a:rPr sz="1400" spc="-130" dirty="0">
                <a:solidFill>
                  <a:srgbClr val="7E7E7E"/>
                </a:solidFill>
                <a:latin typeface="Arial"/>
                <a:cs typeface="Arial"/>
              </a:rPr>
              <a:t>16.15. </a:t>
            </a:r>
            <a:r>
              <a:rPr sz="1400" spc="-35" dirty="0">
                <a:solidFill>
                  <a:srgbClr val="7E7E7E"/>
                </a:solidFill>
                <a:latin typeface="Arial"/>
                <a:cs typeface="Arial"/>
              </a:rPr>
              <a:t>Possibilità </a:t>
            </a:r>
            <a:r>
              <a:rPr sz="1400" spc="-10" dirty="0">
                <a:solidFill>
                  <a:srgbClr val="7E7E7E"/>
                </a:solidFill>
                <a:latin typeface="Arial"/>
                <a:cs typeface="Arial"/>
              </a:rPr>
              <a:t>di</a:t>
            </a:r>
            <a:r>
              <a:rPr sz="1400" spc="-295" dirty="0">
                <a:solidFill>
                  <a:srgbClr val="7E7E7E"/>
                </a:solidFill>
                <a:latin typeface="Arial"/>
                <a:cs typeface="Arial"/>
              </a:rPr>
              <a:t> </a:t>
            </a:r>
            <a:r>
              <a:rPr sz="1400" spc="-20" dirty="0">
                <a:solidFill>
                  <a:srgbClr val="7E7E7E"/>
                </a:solidFill>
                <a:latin typeface="Arial"/>
                <a:cs typeface="Arial"/>
              </a:rPr>
              <a:t>attivazione </a:t>
            </a:r>
            <a:r>
              <a:rPr sz="1400" spc="-25" dirty="0">
                <a:solidFill>
                  <a:srgbClr val="7E7E7E"/>
                </a:solidFill>
                <a:latin typeface="Arial"/>
                <a:cs typeface="Arial"/>
              </a:rPr>
              <a:t>del </a:t>
            </a:r>
            <a:r>
              <a:rPr sz="1400" spc="-35" dirty="0">
                <a:solidFill>
                  <a:srgbClr val="7E7E7E"/>
                </a:solidFill>
                <a:latin typeface="Arial"/>
                <a:cs typeface="Arial"/>
              </a:rPr>
              <a:t>servizio </a:t>
            </a:r>
            <a:r>
              <a:rPr sz="1400" spc="-15" dirty="0">
                <a:solidFill>
                  <a:srgbClr val="7E7E7E"/>
                </a:solidFill>
                <a:latin typeface="Arial"/>
                <a:cs typeface="Arial"/>
              </a:rPr>
              <a:t>di  </a:t>
            </a:r>
            <a:r>
              <a:rPr sz="1400" spc="-25" dirty="0">
                <a:solidFill>
                  <a:srgbClr val="7E7E7E"/>
                </a:solidFill>
                <a:latin typeface="Arial"/>
                <a:cs typeface="Arial"/>
              </a:rPr>
              <a:t>Prolungamento </a:t>
            </a:r>
            <a:r>
              <a:rPr sz="1400" spc="-35" dirty="0">
                <a:solidFill>
                  <a:srgbClr val="7E7E7E"/>
                </a:solidFill>
                <a:latin typeface="Arial"/>
                <a:cs typeface="Arial"/>
              </a:rPr>
              <a:t>Orario dalle </a:t>
            </a:r>
            <a:r>
              <a:rPr sz="1400" spc="-145" dirty="0">
                <a:solidFill>
                  <a:srgbClr val="7E7E7E"/>
                </a:solidFill>
                <a:latin typeface="Arial"/>
                <a:cs typeface="Arial"/>
              </a:rPr>
              <a:t>16.15 </a:t>
            </a:r>
            <a:r>
              <a:rPr sz="1400" spc="-35" dirty="0">
                <a:solidFill>
                  <a:srgbClr val="7E7E7E"/>
                </a:solidFill>
                <a:latin typeface="Arial"/>
                <a:cs typeface="Arial"/>
              </a:rPr>
              <a:t>alle</a:t>
            </a:r>
            <a:r>
              <a:rPr sz="1400" spc="-180" dirty="0">
                <a:solidFill>
                  <a:srgbClr val="7E7E7E"/>
                </a:solidFill>
                <a:latin typeface="Arial"/>
                <a:cs typeface="Arial"/>
              </a:rPr>
              <a:t> </a:t>
            </a:r>
            <a:r>
              <a:rPr sz="1400" spc="-145" dirty="0">
                <a:solidFill>
                  <a:srgbClr val="7E7E7E"/>
                </a:solidFill>
                <a:latin typeface="Arial"/>
                <a:cs typeface="Arial"/>
              </a:rPr>
              <a:t>18.15</a:t>
            </a:r>
            <a:endParaRPr sz="14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14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1100">
              <a:latin typeface="Arial"/>
              <a:cs typeface="Arial"/>
            </a:endParaRPr>
          </a:p>
          <a:p>
            <a:pPr marL="12700" marR="5080" algn="just">
              <a:lnSpc>
                <a:spcPct val="114999"/>
              </a:lnSpc>
              <a:spcBef>
                <a:spcPts val="5"/>
              </a:spcBef>
            </a:pPr>
            <a:r>
              <a:rPr sz="1400" b="1" spc="-15" dirty="0">
                <a:solidFill>
                  <a:srgbClr val="7E7E7E"/>
                </a:solidFill>
                <a:latin typeface="Arial"/>
                <a:cs typeface="Arial"/>
              </a:rPr>
              <a:t>Il </a:t>
            </a:r>
            <a:r>
              <a:rPr sz="1400" b="1" spc="-70" dirty="0">
                <a:solidFill>
                  <a:srgbClr val="7E7E7E"/>
                </a:solidFill>
                <a:latin typeface="Arial"/>
                <a:cs typeface="Arial"/>
              </a:rPr>
              <a:t>Nido </a:t>
            </a:r>
            <a:r>
              <a:rPr sz="1400" b="1" spc="-60" dirty="0">
                <a:solidFill>
                  <a:srgbClr val="7E7E7E"/>
                </a:solidFill>
                <a:latin typeface="Arial"/>
                <a:cs typeface="Arial"/>
              </a:rPr>
              <a:t>d’Infanzia </a:t>
            </a:r>
            <a:r>
              <a:rPr sz="1400" spc="-60" dirty="0">
                <a:solidFill>
                  <a:srgbClr val="7E7E7E"/>
                </a:solidFill>
                <a:latin typeface="Arial"/>
                <a:cs typeface="Arial"/>
              </a:rPr>
              <a:t>è </a:t>
            </a:r>
            <a:r>
              <a:rPr sz="1400" spc="-25" dirty="0">
                <a:solidFill>
                  <a:srgbClr val="7E7E7E"/>
                </a:solidFill>
                <a:latin typeface="Arial"/>
                <a:cs typeface="Arial"/>
              </a:rPr>
              <a:t>un </a:t>
            </a:r>
            <a:r>
              <a:rPr sz="1400" spc="-35" dirty="0">
                <a:solidFill>
                  <a:srgbClr val="7E7E7E"/>
                </a:solidFill>
                <a:latin typeface="Arial"/>
                <a:cs typeface="Arial"/>
              </a:rPr>
              <a:t>servizio </a:t>
            </a:r>
            <a:r>
              <a:rPr sz="1400" spc="-25" dirty="0">
                <a:solidFill>
                  <a:srgbClr val="7E7E7E"/>
                </a:solidFill>
                <a:latin typeface="Arial"/>
                <a:cs typeface="Arial"/>
              </a:rPr>
              <a:t>educativo </a:t>
            </a:r>
            <a:r>
              <a:rPr sz="1400" spc="-20" dirty="0">
                <a:solidFill>
                  <a:srgbClr val="7E7E7E"/>
                </a:solidFill>
                <a:latin typeface="Arial"/>
                <a:cs typeface="Arial"/>
              </a:rPr>
              <a:t>dedicato </a:t>
            </a:r>
            <a:r>
              <a:rPr sz="1400" spc="-50" dirty="0">
                <a:solidFill>
                  <a:srgbClr val="7E7E7E"/>
                </a:solidFill>
                <a:latin typeface="Arial"/>
                <a:cs typeface="Arial"/>
              </a:rPr>
              <a:t>ai </a:t>
            </a:r>
            <a:r>
              <a:rPr sz="1400" spc="-40" dirty="0">
                <a:solidFill>
                  <a:srgbClr val="7E7E7E"/>
                </a:solidFill>
                <a:latin typeface="Arial"/>
                <a:cs typeface="Arial"/>
              </a:rPr>
              <a:t>Bambini </a:t>
            </a:r>
            <a:r>
              <a:rPr sz="1400" spc="-60" dirty="0">
                <a:solidFill>
                  <a:srgbClr val="7E7E7E"/>
                </a:solidFill>
                <a:latin typeface="Arial"/>
                <a:cs typeface="Arial"/>
              </a:rPr>
              <a:t>e </a:t>
            </a:r>
            <a:r>
              <a:rPr sz="1400" spc="-35" dirty="0">
                <a:solidFill>
                  <a:srgbClr val="7E7E7E"/>
                </a:solidFill>
                <a:latin typeface="Arial"/>
                <a:cs typeface="Arial"/>
              </a:rPr>
              <a:t>alle </a:t>
            </a:r>
            <a:r>
              <a:rPr sz="1400" spc="-50" dirty="0">
                <a:solidFill>
                  <a:srgbClr val="7E7E7E"/>
                </a:solidFill>
                <a:latin typeface="Arial"/>
                <a:cs typeface="Arial"/>
              </a:rPr>
              <a:t>Famiglie, </a:t>
            </a:r>
            <a:r>
              <a:rPr sz="1400" spc="-25" dirty="0">
                <a:solidFill>
                  <a:srgbClr val="7E7E7E"/>
                </a:solidFill>
                <a:latin typeface="Arial"/>
                <a:cs typeface="Arial"/>
              </a:rPr>
              <a:t>le </a:t>
            </a:r>
            <a:r>
              <a:rPr sz="1400" spc="-70" dirty="0">
                <a:solidFill>
                  <a:srgbClr val="7E7E7E"/>
                </a:solidFill>
                <a:latin typeface="Arial"/>
                <a:cs typeface="Arial"/>
              </a:rPr>
              <a:t>sue  </a:t>
            </a:r>
            <a:r>
              <a:rPr sz="1400" spc="-5" dirty="0">
                <a:solidFill>
                  <a:srgbClr val="7E7E7E"/>
                </a:solidFill>
                <a:latin typeface="Arial"/>
                <a:cs typeface="Arial"/>
              </a:rPr>
              <a:t>finalità </a:t>
            </a:r>
            <a:r>
              <a:rPr sz="1400" spc="-30" dirty="0">
                <a:solidFill>
                  <a:srgbClr val="7E7E7E"/>
                </a:solidFill>
                <a:latin typeface="Arial"/>
                <a:cs typeface="Arial"/>
              </a:rPr>
              <a:t>sono </a:t>
            </a:r>
            <a:r>
              <a:rPr sz="1400" spc="-40" dirty="0">
                <a:solidFill>
                  <a:srgbClr val="7E7E7E"/>
                </a:solidFill>
                <a:latin typeface="Arial"/>
                <a:cs typeface="Arial"/>
              </a:rPr>
              <a:t>la </a:t>
            </a:r>
            <a:r>
              <a:rPr sz="1400" spc="-15" dirty="0">
                <a:solidFill>
                  <a:srgbClr val="7E7E7E"/>
                </a:solidFill>
                <a:latin typeface="Arial"/>
                <a:cs typeface="Arial"/>
              </a:rPr>
              <a:t>formazione </a:t>
            </a:r>
            <a:r>
              <a:rPr sz="1400" spc="-30" dirty="0">
                <a:solidFill>
                  <a:srgbClr val="7E7E7E"/>
                </a:solidFill>
                <a:latin typeface="Arial"/>
                <a:cs typeface="Arial"/>
              </a:rPr>
              <a:t>dei </a:t>
            </a:r>
            <a:r>
              <a:rPr sz="1400" spc="-25" dirty="0">
                <a:solidFill>
                  <a:srgbClr val="7E7E7E"/>
                </a:solidFill>
                <a:latin typeface="Arial"/>
                <a:cs typeface="Arial"/>
              </a:rPr>
              <a:t>bambini </a:t>
            </a:r>
            <a:r>
              <a:rPr sz="1400" spc="-60" dirty="0">
                <a:solidFill>
                  <a:srgbClr val="7E7E7E"/>
                </a:solidFill>
                <a:latin typeface="Arial"/>
                <a:cs typeface="Arial"/>
              </a:rPr>
              <a:t>e </a:t>
            </a:r>
            <a:r>
              <a:rPr sz="1400" spc="-25" dirty="0">
                <a:solidFill>
                  <a:srgbClr val="7E7E7E"/>
                </a:solidFill>
                <a:latin typeface="Arial"/>
                <a:cs typeface="Arial"/>
              </a:rPr>
              <a:t>delle </a:t>
            </a:r>
            <a:r>
              <a:rPr sz="1400" spc="-30" dirty="0">
                <a:solidFill>
                  <a:srgbClr val="7E7E7E"/>
                </a:solidFill>
                <a:latin typeface="Arial"/>
                <a:cs typeface="Arial"/>
              </a:rPr>
              <a:t>bambine </a:t>
            </a:r>
            <a:r>
              <a:rPr sz="1400" spc="-60" dirty="0">
                <a:solidFill>
                  <a:srgbClr val="7E7E7E"/>
                </a:solidFill>
                <a:latin typeface="Arial"/>
                <a:cs typeface="Arial"/>
              </a:rPr>
              <a:t>e </a:t>
            </a:r>
            <a:r>
              <a:rPr sz="1400" spc="-40" dirty="0">
                <a:solidFill>
                  <a:srgbClr val="7E7E7E"/>
                </a:solidFill>
                <a:latin typeface="Arial"/>
                <a:cs typeface="Arial"/>
              </a:rPr>
              <a:t>la </a:t>
            </a:r>
            <a:r>
              <a:rPr sz="1400" spc="-30" dirty="0">
                <a:solidFill>
                  <a:srgbClr val="7E7E7E"/>
                </a:solidFill>
                <a:latin typeface="Arial"/>
                <a:cs typeface="Arial"/>
              </a:rPr>
              <a:t>partecipazione </a:t>
            </a:r>
            <a:r>
              <a:rPr sz="1400" spc="-25" dirty="0">
                <a:solidFill>
                  <a:srgbClr val="7E7E7E"/>
                </a:solidFill>
                <a:latin typeface="Arial"/>
                <a:cs typeface="Arial"/>
              </a:rPr>
              <a:t>delle  </a:t>
            </a:r>
            <a:r>
              <a:rPr sz="1400" spc="-20" dirty="0">
                <a:solidFill>
                  <a:srgbClr val="7E7E7E"/>
                </a:solidFill>
                <a:latin typeface="Arial"/>
                <a:cs typeface="Arial"/>
              </a:rPr>
              <a:t>famiglie.</a:t>
            </a:r>
            <a:r>
              <a:rPr sz="1400" spc="-75" dirty="0">
                <a:solidFill>
                  <a:srgbClr val="7E7E7E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7E7E7E"/>
                </a:solidFill>
                <a:latin typeface="Arial"/>
                <a:cs typeface="Arial"/>
              </a:rPr>
              <a:t>Il</a:t>
            </a:r>
            <a:r>
              <a:rPr sz="1400" spc="-60" dirty="0">
                <a:solidFill>
                  <a:srgbClr val="7E7E7E"/>
                </a:solidFill>
                <a:latin typeface="Arial"/>
                <a:cs typeface="Arial"/>
              </a:rPr>
              <a:t> </a:t>
            </a:r>
            <a:r>
              <a:rPr sz="1400" spc="-10" dirty="0">
                <a:solidFill>
                  <a:srgbClr val="7E7E7E"/>
                </a:solidFill>
                <a:latin typeface="Arial"/>
                <a:cs typeface="Arial"/>
              </a:rPr>
              <a:t>nido</a:t>
            </a:r>
            <a:r>
              <a:rPr sz="1400" spc="-70" dirty="0">
                <a:solidFill>
                  <a:srgbClr val="7E7E7E"/>
                </a:solidFill>
                <a:latin typeface="Arial"/>
                <a:cs typeface="Arial"/>
              </a:rPr>
              <a:t> </a:t>
            </a:r>
            <a:r>
              <a:rPr sz="1400" spc="-60" dirty="0">
                <a:solidFill>
                  <a:srgbClr val="7E7E7E"/>
                </a:solidFill>
                <a:latin typeface="Arial"/>
                <a:cs typeface="Arial"/>
              </a:rPr>
              <a:t>è </a:t>
            </a:r>
            <a:r>
              <a:rPr sz="1400" spc="-25" dirty="0">
                <a:solidFill>
                  <a:srgbClr val="7E7E7E"/>
                </a:solidFill>
                <a:latin typeface="Arial"/>
                <a:cs typeface="Arial"/>
              </a:rPr>
              <a:t>un</a:t>
            </a:r>
            <a:r>
              <a:rPr sz="1400" spc="-55" dirty="0">
                <a:solidFill>
                  <a:srgbClr val="7E7E7E"/>
                </a:solidFill>
                <a:latin typeface="Arial"/>
                <a:cs typeface="Arial"/>
              </a:rPr>
              <a:t> </a:t>
            </a:r>
            <a:r>
              <a:rPr sz="1400" spc="-5" dirty="0">
                <a:solidFill>
                  <a:srgbClr val="7E7E7E"/>
                </a:solidFill>
                <a:latin typeface="Arial"/>
                <a:cs typeface="Arial"/>
              </a:rPr>
              <a:t>contesto</a:t>
            </a:r>
            <a:r>
              <a:rPr sz="1400" spc="-70" dirty="0">
                <a:solidFill>
                  <a:srgbClr val="7E7E7E"/>
                </a:solidFill>
                <a:latin typeface="Arial"/>
                <a:cs typeface="Arial"/>
              </a:rPr>
              <a:t> </a:t>
            </a:r>
            <a:r>
              <a:rPr sz="1400" spc="-20" dirty="0">
                <a:solidFill>
                  <a:srgbClr val="7E7E7E"/>
                </a:solidFill>
                <a:latin typeface="Arial"/>
                <a:cs typeface="Arial"/>
              </a:rPr>
              <a:t>esplorativo</a:t>
            </a:r>
            <a:r>
              <a:rPr sz="1400" spc="-50" dirty="0">
                <a:solidFill>
                  <a:srgbClr val="7E7E7E"/>
                </a:solidFill>
                <a:latin typeface="Arial"/>
                <a:cs typeface="Arial"/>
              </a:rPr>
              <a:t> </a:t>
            </a:r>
            <a:r>
              <a:rPr sz="1400" spc="-25" dirty="0">
                <a:solidFill>
                  <a:srgbClr val="7E7E7E"/>
                </a:solidFill>
                <a:latin typeface="Arial"/>
                <a:cs typeface="Arial"/>
              </a:rPr>
              <a:t>un</a:t>
            </a:r>
            <a:r>
              <a:rPr sz="1400" spc="-70" dirty="0">
                <a:solidFill>
                  <a:srgbClr val="7E7E7E"/>
                </a:solidFill>
                <a:latin typeface="Arial"/>
                <a:cs typeface="Arial"/>
              </a:rPr>
              <a:t> </a:t>
            </a:r>
            <a:r>
              <a:rPr sz="1400" spc="-20" dirty="0">
                <a:solidFill>
                  <a:srgbClr val="7E7E7E"/>
                </a:solidFill>
                <a:latin typeface="Arial"/>
                <a:cs typeface="Arial"/>
              </a:rPr>
              <a:t>ambiente</a:t>
            </a:r>
            <a:r>
              <a:rPr sz="1400" spc="-60" dirty="0">
                <a:solidFill>
                  <a:srgbClr val="7E7E7E"/>
                </a:solidFill>
                <a:latin typeface="Arial"/>
                <a:cs typeface="Arial"/>
              </a:rPr>
              <a:t> </a:t>
            </a:r>
            <a:r>
              <a:rPr sz="1400" spc="-10" dirty="0">
                <a:solidFill>
                  <a:srgbClr val="7E7E7E"/>
                </a:solidFill>
                <a:latin typeface="Arial"/>
                <a:cs typeface="Arial"/>
              </a:rPr>
              <a:t>di</a:t>
            </a:r>
            <a:r>
              <a:rPr sz="1400" spc="-70" dirty="0">
                <a:solidFill>
                  <a:srgbClr val="7E7E7E"/>
                </a:solidFill>
                <a:latin typeface="Arial"/>
                <a:cs typeface="Arial"/>
              </a:rPr>
              <a:t> </a:t>
            </a:r>
            <a:r>
              <a:rPr sz="1400" spc="-20" dirty="0">
                <a:solidFill>
                  <a:srgbClr val="7E7E7E"/>
                </a:solidFill>
                <a:latin typeface="Arial"/>
                <a:cs typeface="Arial"/>
              </a:rPr>
              <a:t>ascolto</a:t>
            </a:r>
            <a:r>
              <a:rPr sz="1400" spc="-65" dirty="0">
                <a:solidFill>
                  <a:srgbClr val="7E7E7E"/>
                </a:solidFill>
                <a:latin typeface="Arial"/>
                <a:cs typeface="Arial"/>
              </a:rPr>
              <a:t> </a:t>
            </a:r>
            <a:r>
              <a:rPr sz="1400" spc="-60" dirty="0">
                <a:solidFill>
                  <a:srgbClr val="7E7E7E"/>
                </a:solidFill>
                <a:latin typeface="Arial"/>
                <a:cs typeface="Arial"/>
              </a:rPr>
              <a:t>e</a:t>
            </a:r>
            <a:r>
              <a:rPr sz="1400" spc="-65" dirty="0">
                <a:solidFill>
                  <a:srgbClr val="7E7E7E"/>
                </a:solidFill>
                <a:latin typeface="Arial"/>
                <a:cs typeface="Arial"/>
              </a:rPr>
              <a:t> </a:t>
            </a:r>
            <a:r>
              <a:rPr sz="1400" spc="-10" dirty="0">
                <a:solidFill>
                  <a:srgbClr val="7E7E7E"/>
                </a:solidFill>
                <a:latin typeface="Arial"/>
                <a:cs typeface="Arial"/>
              </a:rPr>
              <a:t>di</a:t>
            </a:r>
            <a:r>
              <a:rPr sz="1400" spc="-55" dirty="0">
                <a:solidFill>
                  <a:srgbClr val="7E7E7E"/>
                </a:solidFill>
                <a:latin typeface="Arial"/>
                <a:cs typeface="Arial"/>
              </a:rPr>
              <a:t> </a:t>
            </a:r>
            <a:r>
              <a:rPr sz="1400" spc="-35" dirty="0">
                <a:solidFill>
                  <a:srgbClr val="7E7E7E"/>
                </a:solidFill>
                <a:latin typeface="Arial"/>
                <a:cs typeface="Arial"/>
              </a:rPr>
              <a:t>ricerca,</a:t>
            </a:r>
            <a:r>
              <a:rPr sz="1400" spc="-60" dirty="0">
                <a:solidFill>
                  <a:srgbClr val="7E7E7E"/>
                </a:solidFill>
                <a:latin typeface="Arial"/>
                <a:cs typeface="Arial"/>
              </a:rPr>
              <a:t> </a:t>
            </a:r>
            <a:r>
              <a:rPr sz="1400" spc="-25" dirty="0">
                <a:solidFill>
                  <a:srgbClr val="7E7E7E"/>
                </a:solidFill>
                <a:latin typeface="Arial"/>
                <a:cs typeface="Arial"/>
              </a:rPr>
              <a:t>dove</a:t>
            </a:r>
            <a:r>
              <a:rPr sz="1400" spc="-65" dirty="0">
                <a:solidFill>
                  <a:srgbClr val="7E7E7E"/>
                </a:solidFill>
                <a:latin typeface="Arial"/>
                <a:cs typeface="Arial"/>
              </a:rPr>
              <a:t> </a:t>
            </a:r>
            <a:r>
              <a:rPr sz="1400" spc="-10" dirty="0">
                <a:solidFill>
                  <a:srgbClr val="7E7E7E"/>
                </a:solidFill>
                <a:latin typeface="Arial"/>
                <a:cs typeface="Arial"/>
              </a:rPr>
              <a:t>i  </a:t>
            </a:r>
            <a:r>
              <a:rPr sz="1400" spc="-25" dirty="0">
                <a:solidFill>
                  <a:srgbClr val="7E7E7E"/>
                </a:solidFill>
                <a:latin typeface="Arial"/>
                <a:cs typeface="Arial"/>
              </a:rPr>
              <a:t>bambini </a:t>
            </a:r>
            <a:r>
              <a:rPr sz="1400" spc="-60" dirty="0">
                <a:solidFill>
                  <a:srgbClr val="7E7E7E"/>
                </a:solidFill>
                <a:latin typeface="Arial"/>
                <a:cs typeface="Arial"/>
              </a:rPr>
              <a:t>e </a:t>
            </a:r>
            <a:r>
              <a:rPr sz="1400" spc="-25" dirty="0">
                <a:solidFill>
                  <a:srgbClr val="7E7E7E"/>
                </a:solidFill>
                <a:latin typeface="Arial"/>
                <a:cs typeface="Arial"/>
              </a:rPr>
              <a:t>le </a:t>
            </a:r>
            <a:r>
              <a:rPr sz="1400" spc="-35" dirty="0">
                <a:solidFill>
                  <a:srgbClr val="7E7E7E"/>
                </a:solidFill>
                <a:latin typeface="Arial"/>
                <a:cs typeface="Arial"/>
              </a:rPr>
              <a:t>bambine </a:t>
            </a:r>
            <a:r>
              <a:rPr sz="1400" spc="-15" dirty="0">
                <a:solidFill>
                  <a:srgbClr val="7E7E7E"/>
                </a:solidFill>
                <a:latin typeface="Arial"/>
                <a:cs typeface="Arial"/>
              </a:rPr>
              <a:t>attraverso </a:t>
            </a:r>
            <a:r>
              <a:rPr sz="1400" spc="-25" dirty="0">
                <a:solidFill>
                  <a:srgbClr val="7E7E7E"/>
                </a:solidFill>
                <a:latin typeface="Arial"/>
                <a:cs typeface="Arial"/>
              </a:rPr>
              <a:t>le </a:t>
            </a:r>
            <a:r>
              <a:rPr sz="1400" spc="10" dirty="0">
                <a:solidFill>
                  <a:srgbClr val="7E7E7E"/>
                </a:solidFill>
                <a:latin typeface="Arial"/>
                <a:cs typeface="Arial"/>
              </a:rPr>
              <a:t>loro </a:t>
            </a:r>
            <a:r>
              <a:rPr sz="1400" spc="-30" dirty="0">
                <a:solidFill>
                  <a:srgbClr val="7E7E7E"/>
                </a:solidFill>
                <a:latin typeface="Arial"/>
                <a:cs typeface="Arial"/>
              </a:rPr>
              <a:t>indagini </a:t>
            </a:r>
            <a:r>
              <a:rPr sz="1400" spc="-60" dirty="0">
                <a:solidFill>
                  <a:srgbClr val="7E7E7E"/>
                </a:solidFill>
                <a:latin typeface="Arial"/>
                <a:cs typeface="Arial"/>
              </a:rPr>
              <a:t>e </a:t>
            </a:r>
            <a:r>
              <a:rPr sz="1400" spc="-25" dirty="0">
                <a:solidFill>
                  <a:srgbClr val="7E7E7E"/>
                </a:solidFill>
                <a:latin typeface="Arial"/>
                <a:cs typeface="Arial"/>
              </a:rPr>
              <a:t>sperimentazioni </a:t>
            </a:r>
            <a:r>
              <a:rPr sz="1400" spc="-10" dirty="0">
                <a:solidFill>
                  <a:srgbClr val="7E7E7E"/>
                </a:solidFill>
                <a:latin typeface="Arial"/>
                <a:cs typeface="Arial"/>
              </a:rPr>
              <a:t>trasformano </a:t>
            </a:r>
            <a:r>
              <a:rPr sz="1400" spc="-15" dirty="0">
                <a:solidFill>
                  <a:srgbClr val="7E7E7E"/>
                </a:solidFill>
                <a:latin typeface="Arial"/>
                <a:cs typeface="Arial"/>
              </a:rPr>
              <a:t>le  abilità </a:t>
            </a:r>
            <a:r>
              <a:rPr sz="1400" spc="-20" dirty="0">
                <a:solidFill>
                  <a:srgbClr val="7E7E7E"/>
                </a:solidFill>
                <a:latin typeface="Arial"/>
                <a:cs typeface="Arial"/>
              </a:rPr>
              <a:t>in competenze</a:t>
            </a:r>
            <a:r>
              <a:rPr sz="1400" i="1" spc="-20" dirty="0">
                <a:solidFill>
                  <a:srgbClr val="7E7E7E"/>
                </a:solidFill>
                <a:latin typeface="Carlito"/>
                <a:cs typeface="Carlito"/>
              </a:rPr>
              <a:t>. </a:t>
            </a:r>
            <a:r>
              <a:rPr sz="1400" b="1" i="1" spc="-15" dirty="0">
                <a:solidFill>
                  <a:srgbClr val="7E7E7E"/>
                </a:solidFill>
                <a:latin typeface="Times New Roman"/>
                <a:cs typeface="Times New Roman"/>
              </a:rPr>
              <a:t>L’elemento </a:t>
            </a:r>
            <a:r>
              <a:rPr sz="1400" b="1" i="1" spc="-70" dirty="0">
                <a:solidFill>
                  <a:srgbClr val="7E7E7E"/>
                </a:solidFill>
                <a:latin typeface="Arial"/>
                <a:cs typeface="Arial"/>
              </a:rPr>
              <a:t>caratterizzante </a:t>
            </a:r>
            <a:r>
              <a:rPr sz="1400" b="1" i="1" spc="-45" dirty="0">
                <a:solidFill>
                  <a:srgbClr val="7E7E7E"/>
                </a:solidFill>
                <a:latin typeface="Arial"/>
                <a:cs typeface="Arial"/>
              </a:rPr>
              <a:t>il </a:t>
            </a:r>
            <a:r>
              <a:rPr sz="1400" b="1" i="1" spc="-95" dirty="0">
                <a:solidFill>
                  <a:srgbClr val="7E7E7E"/>
                </a:solidFill>
                <a:latin typeface="Arial"/>
                <a:cs typeface="Arial"/>
              </a:rPr>
              <a:t>nido </a:t>
            </a:r>
            <a:r>
              <a:rPr sz="1400" b="1" i="1" spc="-120" dirty="0">
                <a:solidFill>
                  <a:srgbClr val="7E7E7E"/>
                </a:solidFill>
                <a:latin typeface="Arial"/>
                <a:cs typeface="Arial"/>
              </a:rPr>
              <a:t>Don Zeno </a:t>
            </a:r>
            <a:r>
              <a:rPr sz="1400" b="1" i="1" spc="-105" dirty="0">
                <a:solidFill>
                  <a:srgbClr val="7E7E7E"/>
                </a:solidFill>
                <a:latin typeface="Arial"/>
                <a:cs typeface="Arial"/>
              </a:rPr>
              <a:t>è </a:t>
            </a:r>
            <a:r>
              <a:rPr sz="1400" b="1" i="1" spc="10" dirty="0">
                <a:solidFill>
                  <a:srgbClr val="7E7E7E"/>
                </a:solidFill>
                <a:latin typeface="Times New Roman"/>
                <a:cs typeface="Times New Roman"/>
              </a:rPr>
              <a:t>l’orientamento  </a:t>
            </a:r>
            <a:r>
              <a:rPr sz="1400" b="1" i="1" spc="-30" dirty="0">
                <a:solidFill>
                  <a:srgbClr val="7E7E7E"/>
                </a:solidFill>
                <a:latin typeface="Times New Roman"/>
                <a:cs typeface="Times New Roman"/>
              </a:rPr>
              <a:t>all’inclusione</a:t>
            </a:r>
            <a:r>
              <a:rPr sz="1400" b="1" i="1" spc="-70" dirty="0">
                <a:solidFill>
                  <a:srgbClr val="7E7E7E"/>
                </a:solidFill>
                <a:latin typeface="Times New Roman"/>
                <a:cs typeface="Times New Roman"/>
              </a:rPr>
              <a:t> </a:t>
            </a:r>
            <a:r>
              <a:rPr sz="1400" b="1" i="1" spc="-105" dirty="0">
                <a:solidFill>
                  <a:srgbClr val="7E7E7E"/>
                </a:solidFill>
                <a:latin typeface="Arial"/>
                <a:cs typeface="Arial"/>
              </a:rPr>
              <a:t>e</a:t>
            </a:r>
            <a:r>
              <a:rPr sz="1400" b="1" i="1" spc="-90" dirty="0">
                <a:solidFill>
                  <a:srgbClr val="7E7E7E"/>
                </a:solidFill>
                <a:latin typeface="Arial"/>
                <a:cs typeface="Arial"/>
              </a:rPr>
              <a:t> </a:t>
            </a:r>
            <a:r>
              <a:rPr sz="1400" b="1" i="1" spc="-55" dirty="0">
                <a:solidFill>
                  <a:srgbClr val="7E7E7E"/>
                </a:solidFill>
                <a:latin typeface="Arial"/>
                <a:cs typeface="Arial"/>
              </a:rPr>
              <a:t>alla</a:t>
            </a:r>
            <a:r>
              <a:rPr sz="1400" b="1" i="1" spc="-114" dirty="0">
                <a:solidFill>
                  <a:srgbClr val="7E7E7E"/>
                </a:solidFill>
                <a:latin typeface="Arial"/>
                <a:cs typeface="Arial"/>
              </a:rPr>
              <a:t> </a:t>
            </a:r>
            <a:r>
              <a:rPr sz="1400" b="1" i="1" spc="-90" dirty="0">
                <a:solidFill>
                  <a:srgbClr val="7E7E7E"/>
                </a:solidFill>
                <a:latin typeface="Arial"/>
                <a:cs typeface="Arial"/>
              </a:rPr>
              <a:t>partecipazione</a:t>
            </a:r>
            <a:r>
              <a:rPr sz="1400" b="1" i="1" spc="-85" dirty="0">
                <a:solidFill>
                  <a:srgbClr val="7E7E7E"/>
                </a:solidFill>
                <a:latin typeface="Arial"/>
                <a:cs typeface="Arial"/>
              </a:rPr>
              <a:t> </a:t>
            </a:r>
            <a:r>
              <a:rPr sz="1400" b="1" i="1" spc="-75" dirty="0">
                <a:solidFill>
                  <a:srgbClr val="7E7E7E"/>
                </a:solidFill>
                <a:latin typeface="Arial"/>
                <a:cs typeface="Arial"/>
              </a:rPr>
              <a:t>delle</a:t>
            </a:r>
            <a:r>
              <a:rPr sz="1400" b="1" i="1" spc="-95" dirty="0">
                <a:solidFill>
                  <a:srgbClr val="7E7E7E"/>
                </a:solidFill>
                <a:latin typeface="Arial"/>
                <a:cs typeface="Arial"/>
              </a:rPr>
              <a:t> </a:t>
            </a:r>
            <a:r>
              <a:rPr sz="1400" b="1" i="1" spc="-70" dirty="0">
                <a:solidFill>
                  <a:srgbClr val="7E7E7E"/>
                </a:solidFill>
                <a:latin typeface="Arial"/>
                <a:cs typeface="Arial"/>
              </a:rPr>
              <a:t>famiglie,</a:t>
            </a:r>
            <a:r>
              <a:rPr sz="1400" b="1" i="1" spc="-125" dirty="0">
                <a:solidFill>
                  <a:srgbClr val="7E7E7E"/>
                </a:solidFill>
                <a:latin typeface="Arial"/>
                <a:cs typeface="Arial"/>
              </a:rPr>
              <a:t> </a:t>
            </a:r>
            <a:r>
              <a:rPr sz="1400" b="1" i="1" spc="-65" dirty="0">
                <a:solidFill>
                  <a:srgbClr val="7E7E7E"/>
                </a:solidFill>
                <a:latin typeface="Arial"/>
                <a:cs typeface="Arial"/>
              </a:rPr>
              <a:t>dalla</a:t>
            </a:r>
            <a:r>
              <a:rPr sz="1400" b="1" i="1" spc="-114" dirty="0">
                <a:solidFill>
                  <a:srgbClr val="7E7E7E"/>
                </a:solidFill>
                <a:latin typeface="Arial"/>
                <a:cs typeface="Arial"/>
              </a:rPr>
              <a:t> </a:t>
            </a:r>
            <a:r>
              <a:rPr sz="1400" b="1" i="1" spc="-65" dirty="0">
                <a:solidFill>
                  <a:srgbClr val="7E7E7E"/>
                </a:solidFill>
                <a:latin typeface="Arial"/>
                <a:cs typeface="Arial"/>
              </a:rPr>
              <a:t>quotidianità</a:t>
            </a:r>
            <a:r>
              <a:rPr sz="1400" b="1" i="1" spc="-110" dirty="0">
                <a:solidFill>
                  <a:srgbClr val="7E7E7E"/>
                </a:solidFill>
                <a:latin typeface="Arial"/>
                <a:cs typeface="Arial"/>
              </a:rPr>
              <a:t> </a:t>
            </a:r>
            <a:r>
              <a:rPr sz="1400" b="1" i="1" spc="-65" dirty="0">
                <a:solidFill>
                  <a:srgbClr val="7E7E7E"/>
                </a:solidFill>
                <a:latin typeface="Arial"/>
                <a:cs typeface="Arial"/>
              </a:rPr>
              <a:t>ai</a:t>
            </a:r>
            <a:r>
              <a:rPr sz="1400" b="1" i="1" spc="-95" dirty="0">
                <a:solidFill>
                  <a:srgbClr val="7E7E7E"/>
                </a:solidFill>
                <a:latin typeface="Arial"/>
                <a:cs typeface="Arial"/>
              </a:rPr>
              <a:t> </a:t>
            </a:r>
            <a:r>
              <a:rPr sz="1400" b="1" i="1" spc="-55" dirty="0">
                <a:solidFill>
                  <a:srgbClr val="7E7E7E"/>
                </a:solidFill>
                <a:latin typeface="Arial"/>
                <a:cs typeface="Arial"/>
              </a:rPr>
              <a:t>progetti.</a:t>
            </a:r>
            <a:endParaRPr sz="14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1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1200">
              <a:latin typeface="Arial"/>
              <a:cs typeface="Arial"/>
            </a:endParaRPr>
          </a:p>
          <a:p>
            <a:pPr marL="12700" marR="2305050" algn="just">
              <a:lnSpc>
                <a:spcPct val="100000"/>
              </a:lnSpc>
            </a:pPr>
            <a:r>
              <a:rPr sz="1400" b="1" spc="-85" dirty="0">
                <a:solidFill>
                  <a:srgbClr val="7E7E7E"/>
                </a:solidFill>
                <a:latin typeface="Arial"/>
                <a:cs typeface="Arial"/>
              </a:rPr>
              <a:t>L’educatore </a:t>
            </a:r>
            <a:r>
              <a:rPr sz="1400" spc="-60" dirty="0">
                <a:solidFill>
                  <a:srgbClr val="7E7E7E"/>
                </a:solidFill>
                <a:latin typeface="Arial"/>
                <a:cs typeface="Arial"/>
              </a:rPr>
              <a:t>ha </a:t>
            </a:r>
            <a:r>
              <a:rPr sz="1400" spc="-25" dirty="0">
                <a:solidFill>
                  <a:srgbClr val="7E7E7E"/>
                </a:solidFill>
                <a:latin typeface="Arial"/>
                <a:cs typeface="Arial"/>
              </a:rPr>
              <a:t>un </a:t>
            </a:r>
            <a:r>
              <a:rPr sz="1400" dirty="0">
                <a:solidFill>
                  <a:srgbClr val="7E7E7E"/>
                </a:solidFill>
                <a:latin typeface="Arial"/>
                <a:cs typeface="Arial"/>
              </a:rPr>
              <a:t>ruolo </a:t>
            </a:r>
            <a:r>
              <a:rPr sz="1400" spc="-20" dirty="0">
                <a:solidFill>
                  <a:srgbClr val="7E7E7E"/>
                </a:solidFill>
                <a:latin typeface="Arial"/>
                <a:cs typeface="Arial"/>
              </a:rPr>
              <a:t>centrale </a:t>
            </a:r>
            <a:r>
              <a:rPr sz="1400" spc="-15" dirty="0">
                <a:solidFill>
                  <a:srgbClr val="7E7E7E"/>
                </a:solidFill>
                <a:latin typeface="Arial"/>
                <a:cs typeface="Arial"/>
              </a:rPr>
              <a:t>per </a:t>
            </a:r>
            <a:r>
              <a:rPr sz="1400" spc="5" dirty="0">
                <a:solidFill>
                  <a:srgbClr val="7E7E7E"/>
                </a:solidFill>
                <a:latin typeface="Arial"/>
                <a:cs typeface="Arial"/>
              </a:rPr>
              <a:t>lo </a:t>
            </a:r>
            <a:r>
              <a:rPr sz="1400" spc="-20" dirty="0">
                <a:solidFill>
                  <a:srgbClr val="7E7E7E"/>
                </a:solidFill>
                <a:latin typeface="Arial"/>
                <a:cs typeface="Arial"/>
              </a:rPr>
              <a:t>sviluppo </a:t>
            </a:r>
            <a:r>
              <a:rPr sz="1400" spc="-25" dirty="0">
                <a:solidFill>
                  <a:srgbClr val="7E7E7E"/>
                </a:solidFill>
                <a:latin typeface="Arial"/>
                <a:cs typeface="Arial"/>
              </a:rPr>
              <a:t>del  bambino: </a:t>
            </a:r>
            <a:r>
              <a:rPr sz="1400" spc="-60" dirty="0">
                <a:solidFill>
                  <a:srgbClr val="7E7E7E"/>
                </a:solidFill>
                <a:latin typeface="Arial"/>
                <a:cs typeface="Arial"/>
              </a:rPr>
              <a:t>è </a:t>
            </a:r>
            <a:r>
              <a:rPr sz="1400" spc="-65" dirty="0">
                <a:solidFill>
                  <a:srgbClr val="7E7E7E"/>
                </a:solidFill>
                <a:latin typeface="Arial"/>
                <a:cs typeface="Arial"/>
              </a:rPr>
              <a:t>capace </a:t>
            </a:r>
            <a:r>
              <a:rPr sz="1400" spc="-10" dirty="0">
                <a:solidFill>
                  <a:srgbClr val="7E7E7E"/>
                </a:solidFill>
                <a:latin typeface="Arial"/>
                <a:cs typeface="Arial"/>
              </a:rPr>
              <a:t>di </a:t>
            </a:r>
            <a:r>
              <a:rPr sz="1400" spc="-35" dirty="0">
                <a:solidFill>
                  <a:srgbClr val="7E7E7E"/>
                </a:solidFill>
                <a:latin typeface="Arial"/>
                <a:cs typeface="Arial"/>
              </a:rPr>
              <a:t>ascoltare, </a:t>
            </a:r>
            <a:r>
              <a:rPr sz="1400" spc="-10" dirty="0">
                <a:solidFill>
                  <a:srgbClr val="7E7E7E"/>
                </a:solidFill>
                <a:latin typeface="Arial"/>
                <a:cs typeface="Arial"/>
              </a:rPr>
              <a:t>di </a:t>
            </a:r>
            <a:r>
              <a:rPr sz="1400" spc="-35" dirty="0">
                <a:solidFill>
                  <a:srgbClr val="7E7E7E"/>
                </a:solidFill>
                <a:latin typeface="Arial"/>
                <a:cs typeface="Arial"/>
              </a:rPr>
              <a:t>accogliere </a:t>
            </a:r>
            <a:r>
              <a:rPr sz="1400" spc="-10" dirty="0">
                <a:solidFill>
                  <a:srgbClr val="7E7E7E"/>
                </a:solidFill>
                <a:latin typeface="Arial"/>
                <a:cs typeface="Arial"/>
              </a:rPr>
              <a:t>i </a:t>
            </a:r>
            <a:r>
              <a:rPr sz="1400" spc="10" dirty="0">
                <a:solidFill>
                  <a:srgbClr val="7E7E7E"/>
                </a:solidFill>
                <a:latin typeface="Arial"/>
                <a:cs typeface="Arial"/>
              </a:rPr>
              <a:t>loro  </a:t>
            </a:r>
            <a:r>
              <a:rPr sz="1400" spc="-30" dirty="0">
                <a:solidFill>
                  <a:srgbClr val="7E7E7E"/>
                </a:solidFill>
                <a:latin typeface="Arial"/>
                <a:cs typeface="Arial"/>
              </a:rPr>
              <a:t>bisogni </a:t>
            </a:r>
            <a:r>
              <a:rPr sz="1400" spc="-60" dirty="0">
                <a:solidFill>
                  <a:srgbClr val="7E7E7E"/>
                </a:solidFill>
                <a:latin typeface="Arial"/>
                <a:cs typeface="Arial"/>
              </a:rPr>
              <a:t>e </a:t>
            </a:r>
            <a:r>
              <a:rPr sz="1400" spc="-10" dirty="0">
                <a:solidFill>
                  <a:srgbClr val="7E7E7E"/>
                </a:solidFill>
                <a:latin typeface="Arial"/>
                <a:cs typeface="Arial"/>
              </a:rPr>
              <a:t>di </a:t>
            </a:r>
            <a:r>
              <a:rPr sz="1400" spc="-25" dirty="0">
                <a:solidFill>
                  <a:srgbClr val="7E7E7E"/>
                </a:solidFill>
                <a:latin typeface="Arial"/>
                <a:cs typeface="Arial"/>
              </a:rPr>
              <a:t>sollecitare le </a:t>
            </a:r>
            <a:r>
              <a:rPr sz="1400" spc="10" dirty="0">
                <a:solidFill>
                  <a:srgbClr val="7E7E7E"/>
                </a:solidFill>
                <a:latin typeface="Arial"/>
                <a:cs typeface="Arial"/>
              </a:rPr>
              <a:t>loro </a:t>
            </a:r>
            <a:r>
              <a:rPr sz="1400" spc="-25" dirty="0">
                <a:solidFill>
                  <a:srgbClr val="7E7E7E"/>
                </a:solidFill>
                <a:latin typeface="Arial"/>
                <a:cs typeface="Arial"/>
              </a:rPr>
              <a:t>curiosità. </a:t>
            </a:r>
            <a:r>
              <a:rPr sz="1400" spc="-50" dirty="0">
                <a:solidFill>
                  <a:srgbClr val="7E7E7E"/>
                </a:solidFill>
                <a:latin typeface="Arial"/>
                <a:cs typeface="Arial"/>
              </a:rPr>
              <a:t>Costruisce  </a:t>
            </a:r>
            <a:r>
              <a:rPr sz="1400" spc="-45" dirty="0">
                <a:solidFill>
                  <a:srgbClr val="7E7E7E"/>
                </a:solidFill>
                <a:latin typeface="Arial"/>
                <a:cs typeface="Arial"/>
              </a:rPr>
              <a:t>insieme </a:t>
            </a:r>
            <a:r>
              <a:rPr sz="1400" spc="-50" dirty="0">
                <a:solidFill>
                  <a:srgbClr val="7E7E7E"/>
                </a:solidFill>
                <a:latin typeface="Arial"/>
                <a:cs typeface="Arial"/>
              </a:rPr>
              <a:t>ai </a:t>
            </a:r>
            <a:r>
              <a:rPr sz="1400" spc="-25" dirty="0">
                <a:solidFill>
                  <a:srgbClr val="7E7E7E"/>
                </a:solidFill>
                <a:latin typeface="Arial"/>
                <a:cs typeface="Arial"/>
              </a:rPr>
              <a:t>bambini </a:t>
            </a:r>
            <a:r>
              <a:rPr sz="1400" spc="-30" dirty="0">
                <a:solidFill>
                  <a:srgbClr val="7E7E7E"/>
                </a:solidFill>
                <a:latin typeface="Arial"/>
                <a:cs typeface="Arial"/>
              </a:rPr>
              <a:t>nuove </a:t>
            </a:r>
            <a:r>
              <a:rPr sz="1400" spc="-10" dirty="0">
                <a:solidFill>
                  <a:srgbClr val="7E7E7E"/>
                </a:solidFill>
                <a:latin typeface="Arial"/>
                <a:cs typeface="Arial"/>
              </a:rPr>
              <a:t>teorie, </a:t>
            </a:r>
            <a:r>
              <a:rPr sz="1400" spc="-15" dirty="0">
                <a:solidFill>
                  <a:srgbClr val="7E7E7E"/>
                </a:solidFill>
                <a:latin typeface="Arial"/>
                <a:cs typeface="Arial"/>
              </a:rPr>
              <a:t>nuovi </a:t>
            </a:r>
            <a:r>
              <a:rPr sz="1400" spc="-45" dirty="0">
                <a:solidFill>
                  <a:srgbClr val="7E7E7E"/>
                </a:solidFill>
                <a:latin typeface="Arial"/>
                <a:cs typeface="Arial"/>
              </a:rPr>
              <a:t>saperi </a:t>
            </a:r>
            <a:r>
              <a:rPr sz="1400" spc="-60" dirty="0">
                <a:solidFill>
                  <a:srgbClr val="7E7E7E"/>
                </a:solidFill>
                <a:latin typeface="Arial"/>
                <a:cs typeface="Arial"/>
              </a:rPr>
              <a:t>e  </a:t>
            </a:r>
            <a:r>
              <a:rPr sz="1400" spc="-30" dirty="0">
                <a:solidFill>
                  <a:srgbClr val="7E7E7E"/>
                </a:solidFill>
                <a:latin typeface="Arial"/>
                <a:cs typeface="Arial"/>
              </a:rPr>
              <a:t>predispone </a:t>
            </a:r>
            <a:r>
              <a:rPr sz="1400" spc="-60" dirty="0">
                <a:solidFill>
                  <a:srgbClr val="7E7E7E"/>
                </a:solidFill>
                <a:latin typeface="Arial"/>
                <a:cs typeface="Arial"/>
              </a:rPr>
              <a:t>e </a:t>
            </a:r>
            <a:r>
              <a:rPr sz="1400" spc="10" dirty="0">
                <a:solidFill>
                  <a:srgbClr val="7E7E7E"/>
                </a:solidFill>
                <a:latin typeface="Arial"/>
                <a:cs typeface="Arial"/>
              </a:rPr>
              <a:t>progetta </a:t>
            </a:r>
            <a:r>
              <a:rPr sz="1400" spc="-60" dirty="0">
                <a:solidFill>
                  <a:srgbClr val="7E7E7E"/>
                </a:solidFill>
                <a:latin typeface="Arial"/>
                <a:cs typeface="Arial"/>
              </a:rPr>
              <a:t>spazi </a:t>
            </a:r>
            <a:r>
              <a:rPr sz="1400" spc="-10" dirty="0">
                <a:solidFill>
                  <a:srgbClr val="7E7E7E"/>
                </a:solidFill>
                <a:latin typeface="Arial"/>
                <a:cs typeface="Arial"/>
              </a:rPr>
              <a:t>favorevoli </a:t>
            </a:r>
            <a:r>
              <a:rPr sz="1400" spc="-45" dirty="0">
                <a:solidFill>
                  <a:srgbClr val="7E7E7E"/>
                </a:solidFill>
                <a:latin typeface="Arial"/>
                <a:cs typeface="Arial"/>
              </a:rPr>
              <a:t>alla  </a:t>
            </a:r>
            <a:r>
              <a:rPr sz="1400" spc="-30" dirty="0">
                <a:solidFill>
                  <a:srgbClr val="7E7E7E"/>
                </a:solidFill>
                <a:latin typeface="Arial"/>
                <a:cs typeface="Arial"/>
              </a:rPr>
              <a:t>sperimentazione </a:t>
            </a:r>
            <a:r>
              <a:rPr sz="1400" spc="-20" dirty="0">
                <a:solidFill>
                  <a:srgbClr val="7E7E7E"/>
                </a:solidFill>
                <a:latin typeface="Arial"/>
                <a:cs typeface="Arial"/>
              </a:rPr>
              <a:t>in </a:t>
            </a:r>
            <a:r>
              <a:rPr sz="1400" spc="-5" dirty="0">
                <a:solidFill>
                  <a:srgbClr val="7E7E7E"/>
                </a:solidFill>
                <a:latin typeface="Arial"/>
                <a:cs typeface="Arial"/>
              </a:rPr>
              <a:t>contesti </a:t>
            </a:r>
            <a:r>
              <a:rPr sz="1400" spc="-50" dirty="0">
                <a:solidFill>
                  <a:srgbClr val="7E7E7E"/>
                </a:solidFill>
                <a:latin typeface="Arial"/>
                <a:cs typeface="Arial"/>
              </a:rPr>
              <a:t>che </a:t>
            </a:r>
            <a:r>
              <a:rPr sz="1400" spc="5" dirty="0">
                <a:solidFill>
                  <a:srgbClr val="7E7E7E"/>
                </a:solidFill>
                <a:latin typeface="Arial"/>
                <a:cs typeface="Arial"/>
              </a:rPr>
              <a:t>portano </a:t>
            </a:r>
            <a:r>
              <a:rPr sz="1400" spc="-90" dirty="0">
                <a:solidFill>
                  <a:srgbClr val="7E7E7E"/>
                </a:solidFill>
                <a:latin typeface="Arial"/>
                <a:cs typeface="Arial"/>
              </a:rPr>
              <a:t>a </a:t>
            </a:r>
            <a:r>
              <a:rPr sz="1400" spc="-15" dirty="0">
                <a:solidFill>
                  <a:srgbClr val="7E7E7E"/>
                </a:solidFill>
                <a:latin typeface="Arial"/>
                <a:cs typeface="Arial"/>
              </a:rPr>
              <a:t>nuovi  apprendimenti</a:t>
            </a:r>
            <a:endParaRPr sz="14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1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200">
              <a:latin typeface="Arial"/>
              <a:cs typeface="Arial"/>
            </a:endParaRPr>
          </a:p>
          <a:p>
            <a:pPr marL="2265680" marR="5715" algn="just">
              <a:lnSpc>
                <a:spcPct val="100000"/>
              </a:lnSpc>
            </a:pPr>
            <a:r>
              <a:rPr sz="1400" b="1" spc="-90" dirty="0">
                <a:solidFill>
                  <a:srgbClr val="7E7E7E"/>
                </a:solidFill>
                <a:latin typeface="Arial"/>
                <a:cs typeface="Arial"/>
              </a:rPr>
              <a:t>IL </a:t>
            </a:r>
            <a:r>
              <a:rPr sz="1400" b="1" spc="-95" dirty="0">
                <a:solidFill>
                  <a:srgbClr val="7E7E7E"/>
                </a:solidFill>
                <a:latin typeface="Arial"/>
                <a:cs typeface="Arial"/>
              </a:rPr>
              <a:t>Bambino </a:t>
            </a:r>
            <a:r>
              <a:rPr sz="1400" spc="-30" dirty="0">
                <a:solidFill>
                  <a:srgbClr val="7E7E7E"/>
                </a:solidFill>
                <a:latin typeface="Arial"/>
                <a:cs typeface="Arial"/>
              </a:rPr>
              <a:t>nel </a:t>
            </a:r>
            <a:r>
              <a:rPr sz="1400" dirty="0">
                <a:solidFill>
                  <a:srgbClr val="7E7E7E"/>
                </a:solidFill>
                <a:latin typeface="Arial"/>
                <a:cs typeface="Arial"/>
              </a:rPr>
              <a:t>momento </a:t>
            </a:r>
            <a:r>
              <a:rPr sz="1400" spc="-20" dirty="0">
                <a:solidFill>
                  <a:srgbClr val="7E7E7E"/>
                </a:solidFill>
                <a:latin typeface="Arial"/>
                <a:cs typeface="Arial"/>
              </a:rPr>
              <a:t>in </a:t>
            </a:r>
            <a:r>
              <a:rPr sz="1400" spc="-35" dirty="0">
                <a:solidFill>
                  <a:srgbClr val="7E7E7E"/>
                </a:solidFill>
                <a:latin typeface="Arial"/>
                <a:cs typeface="Arial"/>
              </a:rPr>
              <a:t>cui </a:t>
            </a:r>
            <a:r>
              <a:rPr sz="1400" spc="-60" dirty="0">
                <a:solidFill>
                  <a:srgbClr val="7E7E7E"/>
                </a:solidFill>
                <a:latin typeface="Arial"/>
                <a:cs typeface="Arial"/>
              </a:rPr>
              <a:t>è </a:t>
            </a:r>
            <a:r>
              <a:rPr sz="1400" spc="-20" dirty="0">
                <a:solidFill>
                  <a:srgbClr val="7E7E7E"/>
                </a:solidFill>
                <a:latin typeface="Arial"/>
                <a:cs typeface="Arial"/>
              </a:rPr>
              <a:t>in </a:t>
            </a:r>
            <a:r>
              <a:rPr sz="1400" spc="-35" dirty="0">
                <a:solidFill>
                  <a:srgbClr val="7E7E7E"/>
                </a:solidFill>
                <a:latin typeface="Arial"/>
                <a:cs typeface="Arial"/>
              </a:rPr>
              <a:t>relazione </a:t>
            </a:r>
            <a:r>
              <a:rPr sz="1400" spc="-30" dirty="0">
                <a:solidFill>
                  <a:srgbClr val="7E7E7E"/>
                </a:solidFill>
                <a:latin typeface="Arial"/>
                <a:cs typeface="Arial"/>
              </a:rPr>
              <a:t>con </a:t>
            </a:r>
            <a:r>
              <a:rPr sz="1400" spc="-10" dirty="0">
                <a:solidFill>
                  <a:srgbClr val="7E7E7E"/>
                </a:solidFill>
                <a:latin typeface="Arial"/>
                <a:cs typeface="Arial"/>
              </a:rPr>
              <a:t>gli  </a:t>
            </a:r>
            <a:r>
              <a:rPr sz="1400" spc="10" dirty="0">
                <a:solidFill>
                  <a:srgbClr val="7E7E7E"/>
                </a:solidFill>
                <a:latin typeface="Arial"/>
                <a:cs typeface="Arial"/>
              </a:rPr>
              <a:t>altri </a:t>
            </a:r>
            <a:r>
              <a:rPr sz="1400" spc="-60" dirty="0">
                <a:solidFill>
                  <a:srgbClr val="7E7E7E"/>
                </a:solidFill>
                <a:latin typeface="Arial"/>
                <a:cs typeface="Arial"/>
              </a:rPr>
              <a:t>e </a:t>
            </a:r>
            <a:r>
              <a:rPr sz="1400" spc="-30" dirty="0">
                <a:solidFill>
                  <a:srgbClr val="7E7E7E"/>
                </a:solidFill>
                <a:latin typeface="Arial"/>
                <a:cs typeface="Arial"/>
              </a:rPr>
              <a:t>con </a:t>
            </a:r>
            <a:r>
              <a:rPr sz="1400" spc="-15" dirty="0">
                <a:solidFill>
                  <a:srgbClr val="7E7E7E"/>
                </a:solidFill>
                <a:latin typeface="Arial"/>
                <a:cs typeface="Arial"/>
              </a:rPr>
              <a:t>l’ambiente </a:t>
            </a:r>
            <a:r>
              <a:rPr sz="1400" spc="-25" dirty="0">
                <a:solidFill>
                  <a:srgbClr val="7E7E7E"/>
                </a:solidFill>
                <a:latin typeface="Arial"/>
                <a:cs typeface="Arial"/>
              </a:rPr>
              <a:t>produce </a:t>
            </a:r>
            <a:r>
              <a:rPr sz="1400" spc="-5" dirty="0">
                <a:solidFill>
                  <a:srgbClr val="7E7E7E"/>
                </a:solidFill>
                <a:latin typeface="Arial"/>
                <a:cs typeface="Arial"/>
              </a:rPr>
              <a:t>il </a:t>
            </a:r>
            <a:r>
              <a:rPr sz="1400" spc="5" dirty="0">
                <a:solidFill>
                  <a:srgbClr val="7E7E7E"/>
                </a:solidFill>
                <a:latin typeface="Arial"/>
                <a:cs typeface="Arial"/>
              </a:rPr>
              <a:t>proprio </a:t>
            </a:r>
            <a:r>
              <a:rPr sz="1400" spc="-25" dirty="0">
                <a:solidFill>
                  <a:srgbClr val="7E7E7E"/>
                </a:solidFill>
                <a:latin typeface="Arial"/>
                <a:cs typeface="Arial"/>
              </a:rPr>
              <a:t>sviluppo. </a:t>
            </a:r>
            <a:r>
              <a:rPr sz="1400" spc="-100" dirty="0">
                <a:solidFill>
                  <a:srgbClr val="7E7E7E"/>
                </a:solidFill>
                <a:latin typeface="Arial"/>
                <a:cs typeface="Arial"/>
              </a:rPr>
              <a:t>E’  </a:t>
            </a:r>
            <a:r>
              <a:rPr sz="1400" spc="5" dirty="0">
                <a:solidFill>
                  <a:srgbClr val="7E7E7E"/>
                </a:solidFill>
                <a:latin typeface="Arial"/>
                <a:cs typeface="Arial"/>
              </a:rPr>
              <a:t>orientato </a:t>
            </a:r>
            <a:r>
              <a:rPr sz="1400" spc="-45" dirty="0">
                <a:solidFill>
                  <a:srgbClr val="7E7E7E"/>
                </a:solidFill>
                <a:latin typeface="Arial"/>
                <a:cs typeface="Arial"/>
              </a:rPr>
              <a:t>al </a:t>
            </a:r>
            <a:r>
              <a:rPr sz="1400" spc="-15" dirty="0">
                <a:solidFill>
                  <a:srgbClr val="7E7E7E"/>
                </a:solidFill>
                <a:latin typeface="Arial"/>
                <a:cs typeface="Arial"/>
              </a:rPr>
              <a:t>protagonismo, </a:t>
            </a:r>
            <a:r>
              <a:rPr sz="1400" spc="-60" dirty="0">
                <a:solidFill>
                  <a:srgbClr val="7E7E7E"/>
                </a:solidFill>
                <a:latin typeface="Arial"/>
                <a:cs typeface="Arial"/>
              </a:rPr>
              <a:t>è </a:t>
            </a:r>
            <a:r>
              <a:rPr sz="1400" spc="10" dirty="0">
                <a:solidFill>
                  <a:srgbClr val="7E7E7E"/>
                </a:solidFill>
                <a:latin typeface="Arial"/>
                <a:cs typeface="Arial"/>
              </a:rPr>
              <a:t>interattivo </a:t>
            </a:r>
            <a:r>
              <a:rPr sz="1400" spc="-60" dirty="0">
                <a:solidFill>
                  <a:srgbClr val="7E7E7E"/>
                </a:solidFill>
                <a:latin typeface="Arial"/>
                <a:cs typeface="Arial"/>
              </a:rPr>
              <a:t>e  </a:t>
            </a:r>
            <a:r>
              <a:rPr sz="1400" spc="-10" dirty="0">
                <a:solidFill>
                  <a:srgbClr val="7E7E7E"/>
                </a:solidFill>
                <a:latin typeface="Arial"/>
                <a:cs typeface="Arial"/>
              </a:rPr>
              <a:t>competente </a:t>
            </a:r>
            <a:r>
              <a:rPr sz="1400" spc="5" dirty="0">
                <a:solidFill>
                  <a:srgbClr val="7E7E7E"/>
                </a:solidFill>
                <a:latin typeface="Arial"/>
                <a:cs typeface="Arial"/>
              </a:rPr>
              <a:t>lo </a:t>
            </a:r>
            <a:r>
              <a:rPr sz="1400" spc="-45" dirty="0">
                <a:solidFill>
                  <a:srgbClr val="7E7E7E"/>
                </a:solidFill>
                <a:latin typeface="Arial"/>
                <a:cs typeface="Arial"/>
              </a:rPr>
              <a:t>scambio </a:t>
            </a:r>
            <a:r>
              <a:rPr sz="1400" spc="-5" dirty="0">
                <a:solidFill>
                  <a:srgbClr val="7E7E7E"/>
                </a:solidFill>
                <a:latin typeface="Arial"/>
                <a:cs typeface="Arial"/>
              </a:rPr>
              <a:t>continuo </a:t>
            </a:r>
            <a:r>
              <a:rPr sz="1400" spc="-25" dirty="0">
                <a:solidFill>
                  <a:srgbClr val="7E7E7E"/>
                </a:solidFill>
                <a:latin typeface="Arial"/>
                <a:cs typeface="Arial"/>
              </a:rPr>
              <a:t>con </a:t>
            </a:r>
            <a:r>
              <a:rPr sz="1400" spc="-15" dirty="0">
                <a:solidFill>
                  <a:srgbClr val="7E7E7E"/>
                </a:solidFill>
                <a:latin typeface="Arial"/>
                <a:cs typeface="Arial"/>
              </a:rPr>
              <a:t>l’ambiente </a:t>
            </a:r>
            <a:r>
              <a:rPr sz="1400" spc="-60" dirty="0">
                <a:solidFill>
                  <a:srgbClr val="7E7E7E"/>
                </a:solidFill>
                <a:latin typeface="Arial"/>
                <a:cs typeface="Arial"/>
              </a:rPr>
              <a:t>e</a:t>
            </a:r>
            <a:r>
              <a:rPr sz="1400" spc="-150" dirty="0">
                <a:solidFill>
                  <a:srgbClr val="7E7E7E"/>
                </a:solidFill>
                <a:latin typeface="Arial"/>
                <a:cs typeface="Arial"/>
              </a:rPr>
              <a:t> </a:t>
            </a:r>
            <a:r>
              <a:rPr sz="1400" spc="-15" dirty="0">
                <a:solidFill>
                  <a:srgbClr val="7E7E7E"/>
                </a:solidFill>
                <a:latin typeface="Arial"/>
                <a:cs typeface="Arial"/>
              </a:rPr>
              <a:t>gli  </a:t>
            </a:r>
            <a:r>
              <a:rPr sz="1400" spc="-10" dirty="0">
                <a:solidFill>
                  <a:srgbClr val="7E7E7E"/>
                </a:solidFill>
                <a:latin typeface="Arial"/>
                <a:cs typeface="Arial"/>
              </a:rPr>
              <a:t>adulti di </a:t>
            </a:r>
            <a:r>
              <a:rPr sz="1400" dirty="0">
                <a:solidFill>
                  <a:srgbClr val="7E7E7E"/>
                </a:solidFill>
                <a:latin typeface="Arial"/>
                <a:cs typeface="Arial"/>
              </a:rPr>
              <a:t>riferimento </a:t>
            </a:r>
            <a:r>
              <a:rPr sz="1400" spc="-10" dirty="0">
                <a:solidFill>
                  <a:srgbClr val="7E7E7E"/>
                </a:solidFill>
                <a:latin typeface="Arial"/>
                <a:cs typeface="Arial"/>
              </a:rPr>
              <a:t>gli </a:t>
            </a:r>
            <a:r>
              <a:rPr sz="1400" spc="5" dirty="0">
                <a:solidFill>
                  <a:srgbClr val="7E7E7E"/>
                </a:solidFill>
                <a:latin typeface="Arial"/>
                <a:cs typeface="Arial"/>
              </a:rPr>
              <a:t>permettono </a:t>
            </a:r>
            <a:r>
              <a:rPr sz="1400" spc="-10" dirty="0">
                <a:solidFill>
                  <a:srgbClr val="7E7E7E"/>
                </a:solidFill>
                <a:latin typeface="Arial"/>
                <a:cs typeface="Arial"/>
              </a:rPr>
              <a:t>di </a:t>
            </a:r>
            <a:r>
              <a:rPr sz="1400" spc="-30" dirty="0">
                <a:solidFill>
                  <a:srgbClr val="7E7E7E"/>
                </a:solidFill>
                <a:latin typeface="Arial"/>
                <a:cs typeface="Arial"/>
              </a:rPr>
              <a:t>elaborare  </a:t>
            </a:r>
            <a:r>
              <a:rPr sz="1400" spc="-15" dirty="0">
                <a:solidFill>
                  <a:srgbClr val="7E7E7E"/>
                </a:solidFill>
                <a:latin typeface="Arial"/>
                <a:cs typeface="Arial"/>
              </a:rPr>
              <a:t>ipotesi </a:t>
            </a:r>
            <a:r>
              <a:rPr sz="1400" spc="-60" dirty="0">
                <a:solidFill>
                  <a:srgbClr val="7E7E7E"/>
                </a:solidFill>
                <a:latin typeface="Arial"/>
                <a:cs typeface="Arial"/>
              </a:rPr>
              <a:t>e </a:t>
            </a:r>
            <a:r>
              <a:rPr sz="1400" dirty="0">
                <a:solidFill>
                  <a:srgbClr val="7E7E7E"/>
                </a:solidFill>
                <a:latin typeface="Arial"/>
                <a:cs typeface="Arial"/>
              </a:rPr>
              <a:t>teorie </a:t>
            </a:r>
            <a:r>
              <a:rPr sz="1400" spc="-45" dirty="0">
                <a:solidFill>
                  <a:srgbClr val="7E7E7E"/>
                </a:solidFill>
                <a:latin typeface="Arial"/>
                <a:cs typeface="Arial"/>
              </a:rPr>
              <a:t>alla </a:t>
            </a:r>
            <a:r>
              <a:rPr sz="1400" spc="-70" dirty="0">
                <a:solidFill>
                  <a:srgbClr val="7E7E7E"/>
                </a:solidFill>
                <a:latin typeface="Arial"/>
                <a:cs typeface="Arial"/>
              </a:rPr>
              <a:t>base </a:t>
            </a:r>
            <a:r>
              <a:rPr sz="1400" spc="-30" dirty="0">
                <a:solidFill>
                  <a:srgbClr val="7E7E7E"/>
                </a:solidFill>
                <a:latin typeface="Arial"/>
                <a:cs typeface="Arial"/>
              </a:rPr>
              <a:t>dei </a:t>
            </a:r>
            <a:r>
              <a:rPr sz="1400" spc="-35" dirty="0">
                <a:solidFill>
                  <a:srgbClr val="7E7E7E"/>
                </a:solidFill>
                <a:latin typeface="Arial"/>
                <a:cs typeface="Arial"/>
              </a:rPr>
              <a:t>suoi</a:t>
            </a:r>
            <a:r>
              <a:rPr sz="1400" spc="-170" dirty="0">
                <a:solidFill>
                  <a:srgbClr val="7E7E7E"/>
                </a:solidFill>
                <a:latin typeface="Arial"/>
                <a:cs typeface="Arial"/>
              </a:rPr>
              <a:t> </a:t>
            </a:r>
            <a:r>
              <a:rPr sz="1400" spc="-15" dirty="0">
                <a:solidFill>
                  <a:srgbClr val="7E7E7E"/>
                </a:solidFill>
                <a:latin typeface="Arial"/>
                <a:cs typeface="Arial"/>
              </a:rPr>
              <a:t>apprendimenti</a:t>
            </a:r>
            <a:endParaRPr sz="14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1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000">
              <a:latin typeface="Arial"/>
              <a:cs typeface="Arial"/>
            </a:endParaRPr>
          </a:p>
          <a:p>
            <a:pPr marL="12700" marR="2306320" algn="just">
              <a:lnSpc>
                <a:spcPct val="100000"/>
              </a:lnSpc>
            </a:pPr>
            <a:r>
              <a:rPr sz="1400" b="1" spc="-120" dirty="0">
                <a:solidFill>
                  <a:srgbClr val="7E7E7E"/>
                </a:solidFill>
                <a:latin typeface="Arial"/>
                <a:cs typeface="Arial"/>
              </a:rPr>
              <a:t>Le </a:t>
            </a:r>
            <a:r>
              <a:rPr sz="1400" b="1" spc="-80" dirty="0">
                <a:solidFill>
                  <a:srgbClr val="7E7E7E"/>
                </a:solidFill>
                <a:latin typeface="Arial"/>
                <a:cs typeface="Arial"/>
              </a:rPr>
              <a:t>Famiglie </a:t>
            </a:r>
            <a:r>
              <a:rPr sz="1400" spc="-35" dirty="0">
                <a:solidFill>
                  <a:srgbClr val="7E7E7E"/>
                </a:solidFill>
                <a:latin typeface="Arial"/>
                <a:cs typeface="Arial"/>
              </a:rPr>
              <a:t>sono </a:t>
            </a:r>
            <a:r>
              <a:rPr sz="1400" spc="-5" dirty="0">
                <a:solidFill>
                  <a:srgbClr val="7E7E7E"/>
                </a:solidFill>
                <a:latin typeface="Arial"/>
                <a:cs typeface="Arial"/>
              </a:rPr>
              <a:t>partner </a:t>
            </a:r>
            <a:r>
              <a:rPr sz="1400" spc="-40" dirty="0">
                <a:solidFill>
                  <a:srgbClr val="7E7E7E"/>
                </a:solidFill>
                <a:latin typeface="Arial"/>
                <a:cs typeface="Arial"/>
              </a:rPr>
              <a:t>educazionali </a:t>
            </a:r>
            <a:r>
              <a:rPr sz="1400" spc="-30" dirty="0">
                <a:solidFill>
                  <a:srgbClr val="7E7E7E"/>
                </a:solidFill>
                <a:latin typeface="Arial"/>
                <a:cs typeface="Arial"/>
              </a:rPr>
              <a:t>con </a:t>
            </a:r>
            <a:r>
              <a:rPr sz="1400" spc="-10" dirty="0">
                <a:solidFill>
                  <a:srgbClr val="7E7E7E"/>
                </a:solidFill>
                <a:latin typeface="Arial"/>
                <a:cs typeface="Arial"/>
              </a:rPr>
              <a:t>i </a:t>
            </a:r>
            <a:r>
              <a:rPr sz="1400" spc="-30" dirty="0">
                <a:solidFill>
                  <a:srgbClr val="7E7E7E"/>
                </a:solidFill>
                <a:latin typeface="Arial"/>
                <a:cs typeface="Arial"/>
              </a:rPr>
              <a:t>quali  </a:t>
            </a:r>
            <a:r>
              <a:rPr sz="1400" spc="-25" dirty="0">
                <a:solidFill>
                  <a:srgbClr val="7E7E7E"/>
                </a:solidFill>
                <a:latin typeface="Arial"/>
                <a:cs typeface="Arial"/>
              </a:rPr>
              <a:t>condividere </a:t>
            </a:r>
            <a:r>
              <a:rPr sz="1400" spc="-40" dirty="0">
                <a:solidFill>
                  <a:srgbClr val="7E7E7E"/>
                </a:solidFill>
                <a:latin typeface="Arial"/>
                <a:cs typeface="Arial"/>
              </a:rPr>
              <a:t>la </a:t>
            </a:r>
            <a:r>
              <a:rPr sz="1400" spc="-35" dirty="0">
                <a:solidFill>
                  <a:srgbClr val="7E7E7E"/>
                </a:solidFill>
                <a:latin typeface="Arial"/>
                <a:cs typeface="Arial"/>
              </a:rPr>
              <a:t>crescita </a:t>
            </a:r>
            <a:r>
              <a:rPr sz="1400" spc="-30" dirty="0">
                <a:solidFill>
                  <a:srgbClr val="7E7E7E"/>
                </a:solidFill>
                <a:latin typeface="Arial"/>
                <a:cs typeface="Arial"/>
              </a:rPr>
              <a:t>dei </a:t>
            </a:r>
            <a:r>
              <a:rPr sz="1400" spc="10" dirty="0">
                <a:solidFill>
                  <a:srgbClr val="7E7E7E"/>
                </a:solidFill>
                <a:latin typeface="Arial"/>
                <a:cs typeface="Arial"/>
              </a:rPr>
              <a:t>loro </a:t>
            </a:r>
            <a:r>
              <a:rPr sz="1400" spc="-25" dirty="0">
                <a:solidFill>
                  <a:srgbClr val="7E7E7E"/>
                </a:solidFill>
                <a:latin typeface="Arial"/>
                <a:cs typeface="Arial"/>
              </a:rPr>
              <a:t>bambini </a:t>
            </a:r>
            <a:r>
              <a:rPr sz="1400" spc="-60" dirty="0">
                <a:solidFill>
                  <a:srgbClr val="7E7E7E"/>
                </a:solidFill>
                <a:latin typeface="Arial"/>
                <a:cs typeface="Arial"/>
              </a:rPr>
              <a:t>e </a:t>
            </a:r>
            <a:r>
              <a:rPr sz="1400" spc="-15" dirty="0">
                <a:solidFill>
                  <a:srgbClr val="7E7E7E"/>
                </a:solidFill>
                <a:latin typeface="Arial"/>
                <a:cs typeface="Arial"/>
              </a:rPr>
              <a:t>costruire  </a:t>
            </a:r>
            <a:r>
              <a:rPr sz="1400" spc="20" dirty="0">
                <a:solidFill>
                  <a:srgbClr val="7E7E7E"/>
                </a:solidFill>
                <a:latin typeface="Arial"/>
                <a:cs typeface="Arial"/>
              </a:rPr>
              <a:t>progetti </a:t>
            </a:r>
            <a:r>
              <a:rPr sz="1400" spc="-20" dirty="0">
                <a:solidFill>
                  <a:srgbClr val="7E7E7E"/>
                </a:solidFill>
                <a:latin typeface="Arial"/>
                <a:cs typeface="Arial"/>
              </a:rPr>
              <a:t>co-partecipati </a:t>
            </a:r>
            <a:r>
              <a:rPr sz="1400" spc="-25" dirty="0">
                <a:solidFill>
                  <a:srgbClr val="7E7E7E"/>
                </a:solidFill>
                <a:latin typeface="Arial"/>
                <a:cs typeface="Arial"/>
              </a:rPr>
              <a:t>del</a:t>
            </a:r>
            <a:r>
              <a:rPr sz="1400" spc="-300" dirty="0">
                <a:solidFill>
                  <a:srgbClr val="7E7E7E"/>
                </a:solidFill>
                <a:latin typeface="Arial"/>
                <a:cs typeface="Arial"/>
              </a:rPr>
              <a:t> </a:t>
            </a:r>
            <a:r>
              <a:rPr sz="1400" spc="-20" dirty="0">
                <a:solidFill>
                  <a:srgbClr val="7E7E7E"/>
                </a:solidFill>
                <a:latin typeface="Arial"/>
                <a:cs typeface="Arial"/>
              </a:rPr>
              <a:t>nido.</a:t>
            </a:r>
            <a:endParaRPr sz="1400">
              <a:latin typeface="Arial"/>
              <a:cs typeface="Arial"/>
            </a:endParaRPr>
          </a:p>
          <a:p>
            <a:pPr marL="12700" marR="2306320" algn="just">
              <a:lnSpc>
                <a:spcPct val="100000"/>
              </a:lnSpc>
              <a:spcBef>
                <a:spcPts val="5"/>
              </a:spcBef>
            </a:pPr>
            <a:r>
              <a:rPr sz="1400" b="1" spc="-135" dirty="0">
                <a:solidFill>
                  <a:srgbClr val="7E7E7E"/>
                </a:solidFill>
                <a:latin typeface="Arial"/>
                <a:cs typeface="Arial"/>
              </a:rPr>
              <a:t>La </a:t>
            </a:r>
            <a:r>
              <a:rPr sz="1400" b="1" spc="-90" dirty="0">
                <a:solidFill>
                  <a:srgbClr val="7E7E7E"/>
                </a:solidFill>
                <a:latin typeface="Arial"/>
                <a:cs typeface="Arial"/>
              </a:rPr>
              <a:t>condivisione </a:t>
            </a:r>
            <a:r>
              <a:rPr sz="1400" b="1" spc="-60" dirty="0">
                <a:solidFill>
                  <a:srgbClr val="7E7E7E"/>
                </a:solidFill>
                <a:latin typeface="Arial"/>
                <a:cs typeface="Arial"/>
              </a:rPr>
              <a:t>e </a:t>
            </a:r>
            <a:r>
              <a:rPr sz="1400" b="1" spc="-40" dirty="0">
                <a:solidFill>
                  <a:srgbClr val="7E7E7E"/>
                </a:solidFill>
                <a:latin typeface="Arial"/>
                <a:cs typeface="Arial"/>
              </a:rPr>
              <a:t>il </a:t>
            </a:r>
            <a:r>
              <a:rPr sz="1400" b="1" spc="-55" dirty="0">
                <a:solidFill>
                  <a:srgbClr val="7E7E7E"/>
                </a:solidFill>
                <a:latin typeface="Arial"/>
                <a:cs typeface="Arial"/>
              </a:rPr>
              <a:t>confronto </a:t>
            </a:r>
            <a:r>
              <a:rPr sz="1400" b="1" spc="-85" dirty="0">
                <a:solidFill>
                  <a:srgbClr val="7E7E7E"/>
                </a:solidFill>
                <a:latin typeface="Arial"/>
                <a:cs typeface="Arial"/>
              </a:rPr>
              <a:t>sulle </a:t>
            </a:r>
            <a:r>
              <a:rPr sz="1400" b="1" spc="-75" dirty="0">
                <a:solidFill>
                  <a:srgbClr val="7E7E7E"/>
                </a:solidFill>
                <a:latin typeface="Arial"/>
                <a:cs typeface="Arial"/>
              </a:rPr>
              <a:t>competenze </a:t>
            </a:r>
            <a:r>
              <a:rPr sz="1400" spc="-60" dirty="0">
                <a:solidFill>
                  <a:srgbClr val="7E7E7E"/>
                </a:solidFill>
                <a:latin typeface="Arial"/>
                <a:cs typeface="Arial"/>
              </a:rPr>
              <a:t>e </a:t>
            </a:r>
            <a:r>
              <a:rPr sz="1400" spc="-10" dirty="0">
                <a:solidFill>
                  <a:srgbClr val="7E7E7E"/>
                </a:solidFill>
                <a:latin typeface="Arial"/>
                <a:cs typeface="Arial"/>
              </a:rPr>
              <a:t>i  </a:t>
            </a:r>
            <a:r>
              <a:rPr sz="1400" spc="-30" dirty="0">
                <a:solidFill>
                  <a:srgbClr val="7E7E7E"/>
                </a:solidFill>
                <a:latin typeface="Arial"/>
                <a:cs typeface="Arial"/>
              </a:rPr>
              <a:t>bisogni dei </a:t>
            </a:r>
            <a:r>
              <a:rPr sz="1400" spc="-25" dirty="0">
                <a:solidFill>
                  <a:srgbClr val="7E7E7E"/>
                </a:solidFill>
                <a:latin typeface="Arial"/>
                <a:cs typeface="Arial"/>
              </a:rPr>
              <a:t>bambini </a:t>
            </a:r>
            <a:r>
              <a:rPr sz="1400" spc="-20" dirty="0">
                <a:solidFill>
                  <a:srgbClr val="7E7E7E"/>
                </a:solidFill>
                <a:latin typeface="Arial"/>
                <a:cs typeface="Arial"/>
              </a:rPr>
              <a:t>aiutano  maggiormente  </a:t>
            </a:r>
            <a:r>
              <a:rPr sz="1400" spc="-90" dirty="0">
                <a:solidFill>
                  <a:srgbClr val="7E7E7E"/>
                </a:solidFill>
                <a:latin typeface="Arial"/>
                <a:cs typeface="Arial"/>
              </a:rPr>
              <a:t>a  </a:t>
            </a:r>
            <a:r>
              <a:rPr sz="1400" spc="-35" dirty="0">
                <a:solidFill>
                  <a:srgbClr val="7E7E7E"/>
                </a:solidFill>
                <a:latin typeface="Arial"/>
                <a:cs typeface="Arial"/>
              </a:rPr>
              <a:t>sostenere </a:t>
            </a:r>
            <a:r>
              <a:rPr sz="1400" spc="-40" dirty="0">
                <a:solidFill>
                  <a:srgbClr val="7E7E7E"/>
                </a:solidFill>
                <a:latin typeface="Arial"/>
                <a:cs typeface="Arial"/>
              </a:rPr>
              <a:t>la </a:t>
            </a:r>
            <a:r>
              <a:rPr sz="1400" spc="-35" dirty="0">
                <a:solidFill>
                  <a:srgbClr val="7E7E7E"/>
                </a:solidFill>
                <a:latin typeface="Arial"/>
                <a:cs typeface="Arial"/>
              </a:rPr>
              <a:t>crescita </a:t>
            </a:r>
            <a:r>
              <a:rPr sz="1400" spc="-5" dirty="0">
                <a:solidFill>
                  <a:srgbClr val="7E7E7E"/>
                </a:solidFill>
                <a:latin typeface="Arial"/>
                <a:cs typeface="Arial"/>
              </a:rPr>
              <a:t>dell’identità </a:t>
            </a:r>
            <a:r>
              <a:rPr sz="1400" spc="-60" dirty="0">
                <a:solidFill>
                  <a:srgbClr val="7E7E7E"/>
                </a:solidFill>
                <a:latin typeface="Arial"/>
                <a:cs typeface="Arial"/>
              </a:rPr>
              <a:t>e </a:t>
            </a:r>
            <a:r>
              <a:rPr sz="1400" spc="-25" dirty="0">
                <a:solidFill>
                  <a:srgbClr val="7E7E7E"/>
                </a:solidFill>
                <a:latin typeface="Arial"/>
                <a:cs typeface="Arial"/>
              </a:rPr>
              <a:t>delle </a:t>
            </a:r>
            <a:r>
              <a:rPr sz="1400" spc="10" dirty="0">
                <a:solidFill>
                  <a:srgbClr val="7E7E7E"/>
                </a:solidFill>
                <a:latin typeface="Arial"/>
                <a:cs typeface="Arial"/>
              </a:rPr>
              <a:t>loro  </a:t>
            </a:r>
            <a:r>
              <a:rPr sz="1400" spc="-20" dirty="0">
                <a:solidFill>
                  <a:srgbClr val="7E7E7E"/>
                </a:solidFill>
                <a:latin typeface="Arial"/>
                <a:cs typeface="Arial"/>
              </a:rPr>
              <a:t>autonomie. </a:t>
            </a:r>
            <a:r>
              <a:rPr sz="1400" spc="-35" dirty="0">
                <a:solidFill>
                  <a:srgbClr val="7E7E7E"/>
                </a:solidFill>
                <a:latin typeface="Arial"/>
                <a:cs typeface="Arial"/>
              </a:rPr>
              <a:t>Questo </a:t>
            </a:r>
            <a:r>
              <a:rPr sz="1400" spc="-25" dirty="0">
                <a:solidFill>
                  <a:srgbClr val="7E7E7E"/>
                </a:solidFill>
                <a:latin typeface="Arial"/>
                <a:cs typeface="Arial"/>
              </a:rPr>
              <a:t>percorso </a:t>
            </a:r>
            <a:r>
              <a:rPr sz="1400" spc="-40" dirty="0">
                <a:solidFill>
                  <a:srgbClr val="7E7E7E"/>
                </a:solidFill>
                <a:latin typeface="Arial"/>
                <a:cs typeface="Arial"/>
              </a:rPr>
              <a:t>viene </a:t>
            </a:r>
            <a:r>
              <a:rPr sz="1400" spc="15" dirty="0">
                <a:solidFill>
                  <a:srgbClr val="7E7E7E"/>
                </a:solidFill>
                <a:latin typeface="Arial"/>
                <a:cs typeface="Arial"/>
              </a:rPr>
              <a:t>attuato </a:t>
            </a:r>
            <a:r>
              <a:rPr sz="1400" spc="-20" dirty="0">
                <a:solidFill>
                  <a:srgbClr val="7E7E7E"/>
                </a:solidFill>
                <a:latin typeface="Arial"/>
                <a:cs typeface="Arial"/>
              </a:rPr>
              <a:t>in </a:t>
            </a:r>
            <a:r>
              <a:rPr sz="1400" spc="-25" dirty="0">
                <a:solidFill>
                  <a:srgbClr val="7E7E7E"/>
                </a:solidFill>
                <a:latin typeface="Arial"/>
                <a:cs typeface="Arial"/>
              </a:rPr>
              <a:t>un  </a:t>
            </a:r>
            <a:r>
              <a:rPr sz="1400" spc="-35" dirty="0">
                <a:solidFill>
                  <a:srgbClr val="7E7E7E"/>
                </a:solidFill>
                <a:latin typeface="Arial"/>
                <a:cs typeface="Arial"/>
              </a:rPr>
              <a:t>clima</a:t>
            </a:r>
            <a:r>
              <a:rPr sz="1400" spc="-100" dirty="0">
                <a:solidFill>
                  <a:srgbClr val="7E7E7E"/>
                </a:solidFill>
                <a:latin typeface="Arial"/>
                <a:cs typeface="Arial"/>
              </a:rPr>
              <a:t> </a:t>
            </a:r>
            <a:r>
              <a:rPr sz="1400" spc="-10" dirty="0">
                <a:solidFill>
                  <a:srgbClr val="7E7E7E"/>
                </a:solidFill>
                <a:latin typeface="Arial"/>
                <a:cs typeface="Arial"/>
              </a:rPr>
              <a:t>di</a:t>
            </a:r>
            <a:r>
              <a:rPr sz="1400" spc="-85" dirty="0">
                <a:solidFill>
                  <a:srgbClr val="7E7E7E"/>
                </a:solidFill>
                <a:latin typeface="Arial"/>
                <a:cs typeface="Arial"/>
              </a:rPr>
              <a:t> </a:t>
            </a:r>
            <a:r>
              <a:rPr sz="1400" spc="-20" dirty="0">
                <a:solidFill>
                  <a:srgbClr val="7E7E7E"/>
                </a:solidFill>
                <a:latin typeface="Arial"/>
                <a:cs typeface="Arial"/>
              </a:rPr>
              <a:t>fiducia</a:t>
            </a:r>
            <a:r>
              <a:rPr sz="1400" spc="-95" dirty="0">
                <a:solidFill>
                  <a:srgbClr val="7E7E7E"/>
                </a:solidFill>
                <a:latin typeface="Arial"/>
                <a:cs typeface="Arial"/>
              </a:rPr>
              <a:t> </a:t>
            </a:r>
            <a:r>
              <a:rPr sz="1400" spc="-60" dirty="0">
                <a:solidFill>
                  <a:srgbClr val="7E7E7E"/>
                </a:solidFill>
                <a:latin typeface="Arial"/>
                <a:cs typeface="Arial"/>
              </a:rPr>
              <a:t>e</a:t>
            </a:r>
            <a:r>
              <a:rPr sz="1400" spc="-105" dirty="0">
                <a:solidFill>
                  <a:srgbClr val="7E7E7E"/>
                </a:solidFill>
                <a:latin typeface="Arial"/>
                <a:cs typeface="Arial"/>
              </a:rPr>
              <a:t> </a:t>
            </a:r>
            <a:r>
              <a:rPr sz="1400" spc="-10" dirty="0">
                <a:solidFill>
                  <a:srgbClr val="7E7E7E"/>
                </a:solidFill>
                <a:latin typeface="Arial"/>
                <a:cs typeface="Arial"/>
              </a:rPr>
              <a:t>di</a:t>
            </a:r>
            <a:r>
              <a:rPr sz="1400" spc="-85" dirty="0">
                <a:solidFill>
                  <a:srgbClr val="7E7E7E"/>
                </a:solidFill>
                <a:latin typeface="Arial"/>
                <a:cs typeface="Arial"/>
              </a:rPr>
              <a:t> </a:t>
            </a:r>
            <a:r>
              <a:rPr sz="1400" b="1" spc="-80" dirty="0">
                <a:solidFill>
                  <a:srgbClr val="7E7E7E"/>
                </a:solidFill>
                <a:latin typeface="Arial"/>
                <a:cs typeface="Arial"/>
              </a:rPr>
              <a:t>corresponsabilità</a:t>
            </a:r>
            <a:r>
              <a:rPr sz="1400" b="1" spc="-60" dirty="0">
                <a:solidFill>
                  <a:srgbClr val="7E7E7E"/>
                </a:solidFill>
                <a:latin typeface="Arial"/>
                <a:cs typeface="Arial"/>
              </a:rPr>
              <a:t> </a:t>
            </a:r>
            <a:r>
              <a:rPr sz="1400" b="1" spc="-75" dirty="0">
                <a:solidFill>
                  <a:srgbClr val="7E7E7E"/>
                </a:solidFill>
                <a:latin typeface="Arial"/>
                <a:cs typeface="Arial"/>
              </a:rPr>
              <a:t>educativa</a:t>
            </a:r>
            <a:r>
              <a:rPr sz="1400" spc="-75" dirty="0">
                <a:solidFill>
                  <a:srgbClr val="7E7E7E"/>
                </a:solidFill>
                <a:latin typeface="Arial"/>
                <a:cs typeface="Arial"/>
              </a:rPr>
              <a:t>.</a:t>
            </a:r>
            <a:endParaRPr sz="14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4267200" y="7251192"/>
            <a:ext cx="2382011" cy="162610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11252" y="5407152"/>
            <a:ext cx="2253996" cy="150266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4358640" y="3521964"/>
            <a:ext cx="2119884" cy="1426464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202692" y="88392"/>
            <a:ext cx="2362200" cy="1597152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462C1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</TotalTime>
  <Words>280</Words>
  <Application>Microsoft Office PowerPoint</Application>
  <PresentationFormat>A4 (21x29,7 cm)</PresentationFormat>
  <Paragraphs>16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2" baseType="lpstr">
      <vt:lpstr>Office Theme</vt:lpstr>
      <vt:lpstr>Presentazione standard di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Federica Player</dc:creator>
  <cp:lastModifiedBy>Administrator</cp:lastModifiedBy>
  <cp:revision>3</cp:revision>
  <dcterms:created xsi:type="dcterms:W3CDTF">2022-04-01T08:44:53Z</dcterms:created>
  <dcterms:modified xsi:type="dcterms:W3CDTF">2022-04-01T11:27:18Z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2021-03-25T00:00:00Z</vt:filetime>
  </property>
  <property fmtid="{D5CDD505-2E9C-101B-9397-08002B2CF9AE}" pid="3" name="Creator">
    <vt:lpwstr>Microsoft® PowerPoint® 2013</vt:lpwstr>
  </property>
  <property fmtid="{D5CDD505-2E9C-101B-9397-08002B2CF9AE}" pid="4" name="LastSaved">
    <vt:filetime>2022-04-01T00:00:00Z</vt:filetime>
  </property>
</Properties>
</file>